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9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</p:sldIdLst>
  <p:sldSz cy="5143500" cx="9144000"/>
  <p:notesSz cx="6858000" cy="9144000"/>
  <p:embeddedFontLst>
    <p:embeddedFont>
      <p:font typeface="Roboto Thin"/>
      <p:regular r:id="rId53"/>
      <p:bold r:id="rId54"/>
      <p:italic r:id="rId55"/>
      <p:boldItalic r:id="rId56"/>
    </p:embeddedFont>
    <p:embeddedFont>
      <p:font typeface="Roboto Medium"/>
      <p:regular r:id="rId57"/>
      <p:bold r:id="rId58"/>
      <p:italic r:id="rId59"/>
      <p:boldItalic r:id="rId60"/>
    </p:embeddedFont>
    <p:embeddedFont>
      <p:font typeface="Roboto"/>
      <p:regular r:id="rId61"/>
      <p:bold r:id="rId62"/>
      <p:italic r:id="rId63"/>
      <p:boldItalic r:id="rId64"/>
    </p:embeddedFont>
    <p:embeddedFont>
      <p:font typeface="Roboto Mono Light"/>
      <p:regular r:id="rId65"/>
      <p:bold r:id="rId66"/>
      <p:italic r:id="rId67"/>
      <p:boldItalic r:id="rId68"/>
    </p:embeddedFont>
    <p:embeddedFont>
      <p:font typeface="Roboto Light"/>
      <p:regular r:id="rId69"/>
      <p:bold r:id="rId70"/>
      <p:italic r:id="rId71"/>
      <p:boldItalic r:id="rId72"/>
    </p:embeddedFont>
    <p:embeddedFont>
      <p:font typeface="Roboto Mono"/>
      <p:regular r:id="rId73"/>
      <p:bold r:id="rId74"/>
      <p:italic r:id="rId75"/>
      <p:boldItalic r:id="rId7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936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3A6446B7-EACB-4AA8-A6A6-046C21892A11}">
  <a:tblStyle styleId="{3A6446B7-EACB-4AA8-A6A6-046C21892A1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936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font" Target="fonts/RobotoMono-regular.fntdata"/><Relationship Id="rId72" Type="http://schemas.openxmlformats.org/officeDocument/2006/relationships/font" Target="fonts/RobotoLight-boldItalic.fntdata"/><Relationship Id="rId31" Type="http://schemas.openxmlformats.org/officeDocument/2006/relationships/slide" Target="slides/slide25.xml"/><Relationship Id="rId75" Type="http://schemas.openxmlformats.org/officeDocument/2006/relationships/font" Target="fonts/RobotoMono-italic.fntdata"/><Relationship Id="rId30" Type="http://schemas.openxmlformats.org/officeDocument/2006/relationships/slide" Target="slides/slide24.xml"/><Relationship Id="rId74" Type="http://schemas.openxmlformats.org/officeDocument/2006/relationships/font" Target="fonts/RobotoMono-bold.fntdata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76" Type="http://schemas.openxmlformats.org/officeDocument/2006/relationships/font" Target="fonts/RobotoMono-boldItalic.fntdata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71" Type="http://schemas.openxmlformats.org/officeDocument/2006/relationships/font" Target="fonts/RobotoLight-italic.fntdata"/><Relationship Id="rId70" Type="http://schemas.openxmlformats.org/officeDocument/2006/relationships/font" Target="fonts/RobotoLight-bold.fntdata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font" Target="fonts/Roboto-bold.fntdata"/><Relationship Id="rId61" Type="http://schemas.openxmlformats.org/officeDocument/2006/relationships/font" Target="fonts/Roboto-regular.fntdata"/><Relationship Id="rId20" Type="http://schemas.openxmlformats.org/officeDocument/2006/relationships/slide" Target="slides/slide14.xml"/><Relationship Id="rId64" Type="http://schemas.openxmlformats.org/officeDocument/2006/relationships/font" Target="fonts/Roboto-boldItalic.fntdata"/><Relationship Id="rId63" Type="http://schemas.openxmlformats.org/officeDocument/2006/relationships/font" Target="fonts/Roboto-italic.fntdata"/><Relationship Id="rId22" Type="http://schemas.openxmlformats.org/officeDocument/2006/relationships/slide" Target="slides/slide16.xml"/><Relationship Id="rId66" Type="http://schemas.openxmlformats.org/officeDocument/2006/relationships/font" Target="fonts/RobotoMonoLight-bold.fntdata"/><Relationship Id="rId21" Type="http://schemas.openxmlformats.org/officeDocument/2006/relationships/slide" Target="slides/slide15.xml"/><Relationship Id="rId65" Type="http://schemas.openxmlformats.org/officeDocument/2006/relationships/font" Target="fonts/RobotoMonoLight-regular.fntdata"/><Relationship Id="rId24" Type="http://schemas.openxmlformats.org/officeDocument/2006/relationships/slide" Target="slides/slide18.xml"/><Relationship Id="rId68" Type="http://schemas.openxmlformats.org/officeDocument/2006/relationships/font" Target="fonts/RobotoMonoLight-boldItalic.fntdata"/><Relationship Id="rId23" Type="http://schemas.openxmlformats.org/officeDocument/2006/relationships/slide" Target="slides/slide17.xml"/><Relationship Id="rId67" Type="http://schemas.openxmlformats.org/officeDocument/2006/relationships/font" Target="fonts/RobotoMonoLight-italic.fntdata"/><Relationship Id="rId60" Type="http://schemas.openxmlformats.org/officeDocument/2006/relationships/font" Target="fonts/RobotoMedium-boldItalic.fntdata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font" Target="fonts/RobotoLight-regular.fntdata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font" Target="fonts/RobotoThin-regular.fntdata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font" Target="fonts/RobotoThin-italic.fntdata"/><Relationship Id="rId10" Type="http://schemas.openxmlformats.org/officeDocument/2006/relationships/slide" Target="slides/slide4.xml"/><Relationship Id="rId54" Type="http://schemas.openxmlformats.org/officeDocument/2006/relationships/font" Target="fonts/RobotoThin-bold.fntdata"/><Relationship Id="rId13" Type="http://schemas.openxmlformats.org/officeDocument/2006/relationships/slide" Target="slides/slide7.xml"/><Relationship Id="rId57" Type="http://schemas.openxmlformats.org/officeDocument/2006/relationships/font" Target="fonts/RobotoMedium-regular.fntdata"/><Relationship Id="rId12" Type="http://schemas.openxmlformats.org/officeDocument/2006/relationships/slide" Target="slides/slide6.xml"/><Relationship Id="rId56" Type="http://schemas.openxmlformats.org/officeDocument/2006/relationships/font" Target="fonts/RobotoThin-boldItalic.fntdata"/><Relationship Id="rId15" Type="http://schemas.openxmlformats.org/officeDocument/2006/relationships/slide" Target="slides/slide9.xml"/><Relationship Id="rId59" Type="http://schemas.openxmlformats.org/officeDocument/2006/relationships/font" Target="fonts/RobotoMedium-italic.fntdata"/><Relationship Id="rId14" Type="http://schemas.openxmlformats.org/officeDocument/2006/relationships/slide" Target="slides/slide8.xml"/><Relationship Id="rId58" Type="http://schemas.openxmlformats.org/officeDocument/2006/relationships/font" Target="fonts/RobotoMedium-bold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5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Google Shape;1016;g5249e5d89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7" name="Google Shape;1017;g5249e5d89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2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Google Shape;1113;g4d0ec0dd22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4" name="Google Shape;1114;g4d0ec0dd22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3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Google Shape;1124;g4d0ec0dd22_0_10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5" name="Google Shape;1125;g4d0ec0dd22_0_10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2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" name="Google Shape;1133;g4d0ec0dd22_1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4" name="Google Shape;1134;g4d0ec0dd22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114300" marR="114300" rtl="0" algn="l">
              <a:lnSpc>
                <a:spcPct val="142857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rPr>
              <a:t>Adobe #59970646</a:t>
            </a:r>
            <a:endParaRPr sz="1050">
              <a:solidFill>
                <a:srgbClr val="3C40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114300" marR="1143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2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Google Shape;1143;g521aa679a3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4" name="Google Shape;1144;g521aa679a3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1" name="Shape 1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2" name="Google Shape;1152;g4d0ec0dd22_1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3" name="Google Shape;1153;g4d0ec0dd22_1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g4d0ec0dd22_1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2" name="Google Shape;1162;g4d0ec0dd22_1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9" name="Shape 1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0" name="Google Shape;1170;g4d0ec0dd22_1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1" name="Google Shape;1171;g4d0ec0dd22_1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8" name="Shape 1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9" name="Google Shape;1179;g4d0ec0dd22_1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0" name="Google Shape;1180;g4d0ec0dd22_1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Shutterstock 399913273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9" name="Shape 1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0" name="Google Shape;1190;g4d0ec0dd22_1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1" name="Google Shape;1191;g4d0ec0dd22_1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7" name="Shape 1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" name="Google Shape;1198;g5d504ed62a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9" name="Google Shape;1199;g5d504ed62a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2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Google Shape;1023;g5d504ed62a_0_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4" name="Google Shape;1024;g5d504ed62a_0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6" name="Shape 1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7" name="Google Shape;1207;g5d504ed62a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8" name="Google Shape;1208;g5d504ed62a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g4d0ec0dd22_1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8" name="Google Shape;1218;g4d0ec0dd22_1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g4d0ec0dd22_1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6" name="Google Shape;1226;g4d0ec0dd22_1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g4d0ec0dd22_1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3" name="Google Shape;1233;g4d0ec0dd22_1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6" name="Shape 1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7" name="Google Shape;1237;g4d0ec0dd22_1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8" name="Google Shape;1238;g4d0ec0dd22_1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4" name="Shape 1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5" name="Google Shape;1245;g5d504ed62a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6" name="Google Shape;1246;g5d504ed62a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3" name="Shape 1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4" name="Google Shape;1254;g5d504ed62a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5" name="Google Shape;1255;g5d504ed62a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2" name="Shape 1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3" name="Google Shape;1263;g5d504ed62a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4" name="Google Shape;1264;g5d504ed62a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1" name="Shape 1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2" name="Google Shape;1272;g5d504ed62a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3" name="Google Shape;1273;g5d504ed62a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g5d504ed62a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2" name="Google Shape;1282;g5d504ed62a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4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g4d0ec0dd2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6" name="Google Shape;1036;g4d0ec0dd2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9" name="Shape 1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" name="Google Shape;1290;g4d0ec0dd22_1_2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1" name="Google Shape;1291;g4d0ec0dd22_1_2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7" name="Shape 1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8" name="Google Shape;1298;g4d0ec0dd22_1_2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9" name="Google Shape;1299;g4d0ec0dd22_1_2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5" name="Shape 1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6" name="Google Shape;1306;g4d0ec0dd22_1_2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7" name="Google Shape;1307;g4d0ec0dd22_1_2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g5d504ed62a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4" name="Google Shape;1314;g5d504ed62a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1" name="Shape 1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2" name="Google Shape;1322;g5d504ed62a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3" name="Google Shape;1323;g5d504ed62a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0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" name="Google Shape;1331;g5d504ed62a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2" name="Google Shape;1332;g5d504ed62a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1" name="Shape 1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2" name="Google Shape;1342;g5d504ed62a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3" name="Google Shape;1343;g5d504ed62a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2" name="Shape 1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3" name="Google Shape;1353;g5d504ed62a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4" name="Google Shape;1354;g5d504ed62a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g5d504ed62a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5" name="Google Shape;1365;g5d504ed62a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2" name="Shape 1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3" name="Google Shape;1373;g5d504ed62a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4" name="Google Shape;1374;g5d504ed62a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2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Google Shape;1043;g4d0ec0dd22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4" name="Google Shape;1044;g4d0ec0dd22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1" name="Shape 1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" name="Google Shape;1382;g5d504ed62a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3" name="Google Shape;1383;g5d504ed62a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0" name="Shape 1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" name="Google Shape;1391;g5d504ed62a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2" name="Google Shape;1392;g5d504ed62a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9" name="Shape 1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0" name="Google Shape;1400;g5d504ed62a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1" name="Google Shape;1401;g5d504ed62a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8" name="Shape 1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9" name="Google Shape;1409;g5d504ed62a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0" name="Google Shape;1410;g5d504ed62a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7" name="Shape 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8" name="Google Shape;1418;g5d504ed62a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9" name="Google Shape;1419;g5d504ed62a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6" name="Shape 1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7" name="Google Shape;1427;g5d504ed62a_0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8" name="Google Shape;1428;g5d504ed62a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5" name="Shape 1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6" name="Google Shape;1436;g4d189b684d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7" name="Google Shape;1437;g4d189b684d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g4d0ec0dd22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9" name="Google Shape;1069;g4d0ec0dd22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g4d0ec0dd22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6" name="Google Shape;1076;g4d0ec0dd22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2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Google Shape;1083;g4d0ec0dd22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4" name="Google Shape;1084;g4d0ec0dd22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g4d0ec0dd22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3" name="Google Shape;1093;g4d0ec0dd22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g4d0ec0dd22_0_10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2" name="Google Shape;1102;g4d0ec0dd22_0_10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20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1.png"/><Relationship Id="rId4" Type="http://schemas.openxmlformats.org/officeDocument/2006/relationships/image" Target="../media/image13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1.png"/><Relationship Id="rId4" Type="http://schemas.openxmlformats.org/officeDocument/2006/relationships/image" Target="../media/image3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9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27.png"/><Relationship Id="rId4" Type="http://schemas.openxmlformats.org/officeDocument/2006/relationships/image" Target="../media/image1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Relationship Id="rId4" Type="http://schemas.openxmlformats.org/officeDocument/2006/relationships/image" Target="../media/image9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Relationship Id="rId3" Type="http://schemas.openxmlformats.org/officeDocument/2006/relationships/image" Target="../media/image12.png"/><Relationship Id="rId4" Type="http://schemas.openxmlformats.org/officeDocument/2006/relationships/image" Target="../media/image17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Relationship Id="rId3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18.png"/><Relationship Id="rId4" Type="http://schemas.openxmlformats.org/officeDocument/2006/relationships/image" Target="../media/image23.png"/><Relationship Id="rId5" Type="http://schemas.openxmlformats.org/officeDocument/2006/relationships/image" Target="../media/image2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Relationship Id="rId3" Type="http://schemas.openxmlformats.org/officeDocument/2006/relationships/image" Target="../media/image25.png"/><Relationship Id="rId4" Type="http://schemas.openxmlformats.org/officeDocument/2006/relationships/image" Target="../media/image29.png"/><Relationship Id="rId5" Type="http://schemas.openxmlformats.org/officeDocument/2006/relationships/image" Target="../media/image24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png"/><Relationship Id="rId3" Type="http://schemas.openxmlformats.org/officeDocument/2006/relationships/image" Target="../media/image107.png"/><Relationship Id="rId4" Type="http://schemas.openxmlformats.org/officeDocument/2006/relationships/image" Target="../media/image38.png"/><Relationship Id="rId5" Type="http://schemas.openxmlformats.org/officeDocument/2006/relationships/image" Target="../media/image30.png"/><Relationship Id="rId6" Type="http://schemas.openxmlformats.org/officeDocument/2006/relationships/image" Target="../media/image36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png"/><Relationship Id="rId3" Type="http://schemas.openxmlformats.org/officeDocument/2006/relationships/image" Target="../media/image31.png"/><Relationship Id="rId4" Type="http://schemas.openxmlformats.org/officeDocument/2006/relationships/image" Target="../media/image38.png"/><Relationship Id="rId5" Type="http://schemas.openxmlformats.org/officeDocument/2006/relationships/image" Target="../media/image40.png"/><Relationship Id="rId6" Type="http://schemas.openxmlformats.org/officeDocument/2006/relationships/image" Target="../media/image36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5.png"/><Relationship Id="rId3" Type="http://schemas.openxmlformats.org/officeDocument/2006/relationships/image" Target="../media/image37.png"/><Relationship Id="rId4" Type="http://schemas.openxmlformats.org/officeDocument/2006/relationships/image" Target="../media/image34.png"/><Relationship Id="rId5" Type="http://schemas.openxmlformats.org/officeDocument/2006/relationships/image" Target="../media/image41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4.png"/><Relationship Id="rId3" Type="http://schemas.openxmlformats.org/officeDocument/2006/relationships/image" Target="../media/image53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Relationship Id="rId6" Type="http://schemas.openxmlformats.org/officeDocument/2006/relationships/image" Target="../media/image50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png"/><Relationship Id="rId3" Type="http://schemas.openxmlformats.org/officeDocument/2006/relationships/image" Target="../media/image45.png"/><Relationship Id="rId4" Type="http://schemas.openxmlformats.org/officeDocument/2006/relationships/image" Target="../media/image47.png"/><Relationship Id="rId5" Type="http://schemas.openxmlformats.org/officeDocument/2006/relationships/image" Target="../media/image48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9.png"/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5" Type="http://schemas.openxmlformats.org/officeDocument/2006/relationships/image" Target="../media/image57.png"/><Relationship Id="rId6" Type="http://schemas.openxmlformats.org/officeDocument/2006/relationships/image" Target="../media/image54.png"/><Relationship Id="rId7" Type="http://schemas.openxmlformats.org/officeDocument/2006/relationships/image" Target="../media/image60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5.png"/><Relationship Id="rId3" Type="http://schemas.openxmlformats.org/officeDocument/2006/relationships/image" Target="../media/image71.png"/><Relationship Id="rId4" Type="http://schemas.openxmlformats.org/officeDocument/2006/relationships/image" Target="../media/image61.png"/><Relationship Id="rId5" Type="http://schemas.openxmlformats.org/officeDocument/2006/relationships/image" Target="../media/image56.png"/><Relationship Id="rId6" Type="http://schemas.openxmlformats.org/officeDocument/2006/relationships/image" Target="../media/image67.png"/><Relationship Id="rId7" Type="http://schemas.openxmlformats.org/officeDocument/2006/relationships/image" Target="../media/image62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png"/><Relationship Id="rId3" Type="http://schemas.openxmlformats.org/officeDocument/2006/relationships/image" Target="../media/image64.png"/><Relationship Id="rId4" Type="http://schemas.openxmlformats.org/officeDocument/2006/relationships/image" Target="../media/image59.png"/><Relationship Id="rId5" Type="http://schemas.openxmlformats.org/officeDocument/2006/relationships/image" Target="../media/image58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Relationship Id="rId4" Type="http://schemas.openxmlformats.org/officeDocument/2006/relationships/image" Target="../media/image46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9.png"/><Relationship Id="rId3" Type="http://schemas.openxmlformats.org/officeDocument/2006/relationships/image" Target="../media/image63.png"/><Relationship Id="rId4" Type="http://schemas.openxmlformats.org/officeDocument/2006/relationships/image" Target="../media/image66.png"/><Relationship Id="rId5" Type="http://schemas.openxmlformats.org/officeDocument/2006/relationships/image" Target="../media/image68.png"/><Relationship Id="rId6" Type="http://schemas.openxmlformats.org/officeDocument/2006/relationships/image" Target="../media/image73.png"/><Relationship Id="rId7" Type="http://schemas.openxmlformats.org/officeDocument/2006/relationships/image" Target="../media/image65.png"/><Relationship Id="rId8" Type="http://schemas.openxmlformats.org/officeDocument/2006/relationships/image" Target="../media/image70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7.png"/><Relationship Id="rId3" Type="http://schemas.openxmlformats.org/officeDocument/2006/relationships/image" Target="../media/image83.png"/><Relationship Id="rId4" Type="http://schemas.openxmlformats.org/officeDocument/2006/relationships/image" Target="../media/image72.png"/><Relationship Id="rId5" Type="http://schemas.openxmlformats.org/officeDocument/2006/relationships/image" Target="../media/image82.png"/><Relationship Id="rId6" Type="http://schemas.openxmlformats.org/officeDocument/2006/relationships/image" Target="../media/image84.png"/><Relationship Id="rId7" Type="http://schemas.openxmlformats.org/officeDocument/2006/relationships/image" Target="../media/image74.png"/><Relationship Id="rId8" Type="http://schemas.openxmlformats.org/officeDocument/2006/relationships/image" Target="../media/image81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png"/><Relationship Id="rId3" Type="http://schemas.openxmlformats.org/officeDocument/2006/relationships/image" Target="../media/image77.png"/><Relationship Id="rId4" Type="http://schemas.openxmlformats.org/officeDocument/2006/relationships/image" Target="../media/image76.png"/><Relationship Id="rId5" Type="http://schemas.openxmlformats.org/officeDocument/2006/relationships/image" Target="../media/image78.png"/><Relationship Id="rId6" Type="http://schemas.openxmlformats.org/officeDocument/2006/relationships/image" Target="../media/image75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5.png"/><Relationship Id="rId3" Type="http://schemas.openxmlformats.org/officeDocument/2006/relationships/image" Target="../media/image86.png"/><Relationship Id="rId4" Type="http://schemas.openxmlformats.org/officeDocument/2006/relationships/image" Target="../media/image79.png"/><Relationship Id="rId9" Type="http://schemas.openxmlformats.org/officeDocument/2006/relationships/image" Target="../media/image91.png"/><Relationship Id="rId5" Type="http://schemas.openxmlformats.org/officeDocument/2006/relationships/image" Target="../media/image80.png"/><Relationship Id="rId6" Type="http://schemas.openxmlformats.org/officeDocument/2006/relationships/image" Target="../media/image89.png"/><Relationship Id="rId7" Type="http://schemas.openxmlformats.org/officeDocument/2006/relationships/image" Target="../media/image93.png"/><Relationship Id="rId8" Type="http://schemas.openxmlformats.org/officeDocument/2006/relationships/image" Target="../media/image88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7.png"/><Relationship Id="rId3" Type="http://schemas.openxmlformats.org/officeDocument/2006/relationships/image" Target="../media/image90.png"/><Relationship Id="rId4" Type="http://schemas.openxmlformats.org/officeDocument/2006/relationships/image" Target="../media/image95.png"/><Relationship Id="rId9" Type="http://schemas.openxmlformats.org/officeDocument/2006/relationships/image" Target="../media/image94.png"/><Relationship Id="rId5" Type="http://schemas.openxmlformats.org/officeDocument/2006/relationships/image" Target="../media/image92.png"/><Relationship Id="rId6" Type="http://schemas.openxmlformats.org/officeDocument/2006/relationships/image" Target="../media/image99.png"/><Relationship Id="rId7" Type="http://schemas.openxmlformats.org/officeDocument/2006/relationships/image" Target="../media/image96.png"/><Relationship Id="rId8" Type="http://schemas.openxmlformats.org/officeDocument/2006/relationships/image" Target="../media/image98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0.png"/><Relationship Id="rId3" Type="http://schemas.openxmlformats.org/officeDocument/2006/relationships/image" Target="../media/image101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5.png"/><Relationship Id="rId3" Type="http://schemas.openxmlformats.org/officeDocument/2006/relationships/image" Target="../media/image103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9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8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. Title Slide: Web Development">
  <p:cSld name="CUSTOM_2_3_1_1_1_1_1_2_1_2_1_1_1_1_2_2_1_2"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8;p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9" name="Google Shape;9;p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" name="Google Shape;10;p2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sp>
        <p:nvSpPr>
          <p:cNvPr id="11" name="Google Shape;11;p2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3" name="Google Shape;13;p2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16" name="Google Shape;16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0. Instructor Demonstration">
  <p:cSld name="CUSTOM_2_3_1_1_1_1_1_2_1_2_1_2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1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1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1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7" name="Google Shape;87;p11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4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88" name="Google Shape;88;p1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9" name="Google Shape;89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1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9144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1. Activity">
  <p:cSld name="CUSTOM_2_3_1_1_1_1_1_2_1_2_1_1_1_1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2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4" name="Google Shape;94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2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" name="Google Shape;96;p12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7" name="Google Shape;97;p12"/>
          <p:cNvPicPr preferRelativeResize="0"/>
          <p:nvPr/>
        </p:nvPicPr>
        <p:blipFill rotWithShape="1">
          <a:blip r:embed="rId4">
            <a:alphaModFix/>
          </a:blip>
          <a:srcRect b="39" l="0" r="0" t="2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" name="Google Shape;99;p12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" name="Google Shape;100;p1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1" name="Google Shape;101;p12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2. Activity with Instructions ">
  <p:cSld name="CUSTOM_2_5_1_3_1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3"/>
          <p:cNvPicPr preferRelativeResize="0"/>
          <p:nvPr/>
        </p:nvPicPr>
        <p:blipFill rotWithShape="1">
          <a:blip r:embed="rId2">
            <a:alphaModFix/>
          </a:blip>
          <a:srcRect b="39" l="0" r="0" t="2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05" name="Google Shape;105;p1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6" name="Google Shape;106;p1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7" name="Google Shape;107;p1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8" name="Google Shape;108;p13"/>
          <p:cNvSpPr txBox="1"/>
          <p:nvPr>
            <p:ph idx="2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09" name="Google Shape;109;p1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0" name="Google Shape;110;p13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1" name="Google Shape;111;p13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3. Challenge">
  <p:cSld name="CUSTOM_2_3_1_1_1_1_1_2_1_2_1_1_4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4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5" name="Google Shape;11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7" name="Google Shape;117;p14"/>
          <p:cNvSpPr txBox="1"/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8" name="Google Shape;118;p14"/>
          <p:cNvSpPr txBox="1"/>
          <p:nvPr>
            <p:ph idx="2"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9" name="Google Shape;119;p14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" name="Google Shape;120;p1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21" name="Google Shape;121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4. Challenge with Instructions">
  <p:cSld name="CUSTOM_2_5_1_4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5"/>
          <p:cNvSpPr txBox="1"/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4" name="Google Shape;124;p1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5" name="Google Shape;125;p1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6" name="Google Shape;126;p15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27" name="Google Shape;127;p15"/>
          <p:cNvSpPr txBox="1"/>
          <p:nvPr>
            <p:ph idx="2"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8" name="Google Shape;128;p15"/>
          <p:cNvSpPr txBox="1"/>
          <p:nvPr>
            <p:ph idx="3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29" name="Google Shape;129;p1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0" name="Google Shape;130;p15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31" name="Google Shape;131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5. Homework">
  <p:cSld name="CUSTOM_2_3_1_1_1_1_1_2_1_2_1_1_3_1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16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6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5" name="Google Shape;135;p16"/>
          <p:cNvPicPr preferRelativeResize="0"/>
          <p:nvPr/>
        </p:nvPicPr>
        <p:blipFill rotWithShape="1">
          <a:blip r:embed="rId3">
            <a:alphaModFix/>
          </a:blip>
          <a:srcRect b="0" l="209" r="209" t="0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7" name="Google Shape;13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9" name="Google Shape;139;p16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0" name="Google Shape;140;p16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" name="Google Shape;141;p1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2" name="Google Shape;142;p16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800">
          <p15:clr>
            <a:srgbClr val="F9AD4C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6. Homework with Instructions">
  <p:cSld name="CUSTOM_2_5_2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7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45" name="Google Shape;145;p1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6" name="Google Shape;146;p1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47" name="Google Shape;147;p17"/>
          <p:cNvPicPr preferRelativeResize="0"/>
          <p:nvPr/>
        </p:nvPicPr>
        <p:blipFill rotWithShape="1">
          <a:blip r:embed="rId2">
            <a:alphaModFix/>
          </a:blip>
          <a:srcRect b="0" l="504" r="504" t="0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9" name="Google Shape;149;p17"/>
          <p:cNvSpPr txBox="1"/>
          <p:nvPr>
            <p:ph idx="2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0" name="Google Shape;150;p1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1" name="Google Shape;151;p17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2" name="Google Shape;152;p17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005">
          <p15:clr>
            <a:srgbClr val="F9AD4C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7. Numbered 1–4 (Green)">
  <p:cSld name="CUSTOM_2_7_1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1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6" name="Google Shape;156;p1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7" name="Google Shape;157;p1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8" name="Google Shape;158;p1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9" name="Google Shape;159;p1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0" name="Google Shape;160;p1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61" name="Google Shape;161;p18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62" name="Google Shape;162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3" name="Google Shape;163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4" name="Google Shape;164;p18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65" name="Google Shape;165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6" name="Google Shape;166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7" name="Google Shape;167;p18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68" name="Google Shape;168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9" name="Google Shape;169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0" name="Google Shape;170;p18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71" name="Google Shape;171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72" name="Google Shape;172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3" name="Google Shape;173;p18"/>
          <p:cNvSpPr txBox="1"/>
          <p:nvPr>
            <p:ph idx="3" type="subTitle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4" name="Google Shape;174;p1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1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1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18"/>
          <p:cNvSpPr txBox="1"/>
          <p:nvPr>
            <p:ph idx="4" type="subTitle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8" name="Google Shape;178;p18"/>
          <p:cNvSpPr txBox="1"/>
          <p:nvPr>
            <p:ph idx="5" type="subTitle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9" name="Google Shape;179;p18"/>
          <p:cNvSpPr txBox="1"/>
          <p:nvPr>
            <p:ph idx="6" type="subTitle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8. Numbered 1–5 (Green)">
  <p:cSld name="CUSTOM_2_7_1_4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9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3" name="Google Shape;183;p1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4" name="Google Shape;184;p1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5" name="Google Shape;185;p1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6" name="Google Shape;186;p1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7" name="Google Shape;187;p1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88" name="Google Shape;188;p19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189" name="Google Shape;189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0" name="Google Shape;190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1" name="Google Shape;191;p19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192" name="Google Shape;192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3" name="Google Shape;193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4" name="Google Shape;194;p19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195" name="Google Shape;195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6" name="Google Shape;196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7" name="Google Shape;197;p19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198" name="Google Shape;19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9" name="Google Shape;19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0" name="Google Shape;200;p19"/>
          <p:cNvSpPr txBox="1"/>
          <p:nvPr>
            <p:ph idx="3" type="subTitle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1" name="Google Shape;201;p19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19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19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19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5" name="Google Shape;205;p19"/>
          <p:cNvSpPr txBox="1"/>
          <p:nvPr>
            <p:ph idx="5" type="subTitle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6" name="Google Shape;206;p19"/>
          <p:cNvSpPr txBox="1"/>
          <p:nvPr>
            <p:ph idx="6" type="subTitle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07" name="Google Shape;207;p19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08" name="Google Shape;20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9" name="Google Shape;20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0" name="Google Shape;210;p19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19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9. Numbered 1–6 (Gray)">
  <p:cSld name="CUSTOM_2_7_1_3_1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0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2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5" name="Google Shape;215;p2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16" name="Google Shape;216;p2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7" name="Google Shape;217;p2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18" name="Google Shape;218;p2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9" name="Google Shape;219;p2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20" name="Google Shape;220;p20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21" name="Google Shape;221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2" name="Google Shape;222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3" name="Google Shape;223;p20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4" name="Google Shape;224;p20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5" name="Google Shape;225;p20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26" name="Google Shape;226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7" name="Google Shape;227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8" name="Google Shape;228;p20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9" name="Google Shape;229;p20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30" name="Google Shape;230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1" name="Google Shape;231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2" name="Google Shape;232;p20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3" name="Google Shape;233;p20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34" name="Google Shape;234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5" name="Google Shape;235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6" name="Google Shape;236;p20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7" name="Google Shape;237;p20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38" name="Google Shape;238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9" name="Google Shape;239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0" name="Google Shape;240;p20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1" name="Google Shape;241;p20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42" name="Google Shape;242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3" name="Google Shape;243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4" name="Google Shape;244;p20"/>
          <p:cNvSpPr txBox="1"/>
          <p:nvPr>
            <p:ph idx="4" type="subTitle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5" name="Google Shape;245;p20"/>
          <p:cNvSpPr txBox="1"/>
          <p:nvPr>
            <p:ph idx="5" type="subTitle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6" name="Google Shape;246;p20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7" name="Google Shape;247;p20"/>
          <p:cNvSpPr txBox="1"/>
          <p:nvPr>
            <p:ph idx="7" type="subTitle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8" name="Google Shape;248;p20"/>
          <p:cNvSpPr txBox="1"/>
          <p:nvPr>
            <p:ph idx="8" type="subTitle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. Title Slide: UX/UI Design">
  <p:cSld name="CUSTOM_2_3_1_1_1_1_1_2_1_2_1_1_1_1_2_2_1_1_1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3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9" name="Google Shape;19;p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3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1" name="Google Shape;21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2" name="Google Shape;22;p3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25" name="Google Shape;25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3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0. Numbered 1–6 (Blue)">
  <p:cSld name="CUSTOM_2_7_1_3_1_1_2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1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2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2" name="Google Shape;252;p2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53" name="Google Shape;253;p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4" name="Google Shape;254;p2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55" name="Google Shape;255;p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6" name="Google Shape;256;p2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57" name="Google Shape;257;p21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58" name="Google Shape;258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9" name="Google Shape;259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0" name="Google Shape;260;p21"/>
          <p:cNvSpPr txBox="1"/>
          <p:nvPr>
            <p:ph idx="3" type="subTitle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1" name="Google Shape;261;p21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2" name="Google Shape;262;p21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63" name="Google Shape;263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4" name="Google Shape;264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5" name="Google Shape;265;p21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6" name="Google Shape;266;p21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67" name="Google Shape;267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8" name="Google Shape;268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9" name="Google Shape;269;p21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0" name="Google Shape;270;p21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71" name="Google Shape;271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2" name="Google Shape;272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3" name="Google Shape;273;p21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4" name="Google Shape;274;p21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75" name="Google Shape;275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6" name="Google Shape;276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7" name="Google Shape;277;p21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8" name="Google Shape;278;p21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79" name="Google Shape;279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0" name="Google Shape;280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1" name="Google Shape;281;p21"/>
          <p:cNvSpPr txBox="1"/>
          <p:nvPr>
            <p:ph idx="4" type="subTitle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2" name="Google Shape;282;p21"/>
          <p:cNvSpPr txBox="1"/>
          <p:nvPr>
            <p:ph idx="5" type="subTitle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3" name="Google Shape;283;p21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4" name="Google Shape;284;p21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5" name="Google Shape;285;p21"/>
          <p:cNvSpPr txBox="1"/>
          <p:nvPr>
            <p:ph idx="8" type="subTitle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1. Numbered 1–7 (Gray)">
  <p:cSld name="CUSTOM_2_7_1_3_1_1_1"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2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2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9" name="Google Shape;289;p2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90" name="Google Shape;290;p2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1" name="Google Shape;291;p2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92" name="Google Shape;292;p2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3" name="Google Shape;293;p2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94" name="Google Shape;294;p22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295" name="Google Shape;29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96" name="Google Shape;29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7" name="Google Shape;297;p22"/>
          <p:cNvSpPr txBox="1"/>
          <p:nvPr>
            <p:ph idx="3" type="subTitle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8" name="Google Shape;298;p22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9" name="Google Shape;299;p22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00" name="Google Shape;30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1" name="Google Shape;30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2" name="Google Shape;302;p22"/>
          <p:cNvSpPr txBox="1"/>
          <p:nvPr>
            <p:ph idx="4" type="subTitle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3" name="Google Shape;303;p22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4" name="Google Shape;304;p22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05" name="Google Shape;30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6" name="Google Shape;30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7" name="Google Shape;307;p22"/>
          <p:cNvSpPr txBox="1"/>
          <p:nvPr>
            <p:ph idx="5" type="subTitle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8" name="Google Shape;308;p22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9" name="Google Shape;309;p22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10" name="Google Shape;31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1" name="Google Shape;31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2" name="Google Shape;312;p22"/>
          <p:cNvSpPr txBox="1"/>
          <p:nvPr>
            <p:ph idx="6" type="subTitle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3" name="Google Shape;313;p22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4" name="Google Shape;314;p22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15" name="Google Shape;31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6" name="Google Shape;31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7" name="Google Shape;317;p22"/>
          <p:cNvSpPr txBox="1"/>
          <p:nvPr>
            <p:ph idx="7" type="subTitle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8" name="Google Shape;318;p22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9" name="Google Shape;319;p22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20" name="Google Shape;32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1" name="Google Shape;32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2" name="Google Shape;322;p22"/>
          <p:cNvSpPr txBox="1"/>
          <p:nvPr>
            <p:ph idx="8" type="subTitle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23" name="Google Shape;323;p22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4" name="Google Shape;324;p22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25" name="Google Shape;32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6" name="Google Shape;32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7" name="Google Shape;327;p22"/>
          <p:cNvSpPr txBox="1"/>
          <p:nvPr>
            <p:ph idx="9" type="subTitle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2. Numbered 1–8 (Gray)">
  <p:cSld name="CUSTOM_2_7_1_3_1_1_1_1"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0" name="Google Shape;330;p2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31" name="Google Shape;331;p2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2" name="Google Shape;332;p2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33" name="Google Shape;333;p2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4" name="Google Shape;334;p2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5" name="Google Shape;335;p23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6" name="Google Shape;336;p23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37" name="Google Shape;33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8" name="Google Shape;33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9" name="Google Shape;339;p23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0" name="Google Shape;340;p23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1" name="Google Shape;341;p23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42" name="Google Shape;34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3" name="Google Shape;34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4" name="Google Shape;344;p23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5" name="Google Shape;345;p23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6" name="Google Shape;346;p23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47" name="Google Shape;34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8" name="Google Shape;34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9" name="Google Shape;349;p23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0" name="Google Shape;350;p23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1" name="Google Shape;351;p23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52" name="Google Shape;35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3" name="Google Shape;35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4" name="Google Shape;354;p23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5" name="Google Shape;355;p23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6" name="Google Shape;356;p23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357" name="Google Shape;35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8" name="Google Shape;35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9" name="Google Shape;359;p23"/>
          <p:cNvSpPr txBox="1"/>
          <p:nvPr>
            <p:ph idx="7" type="subTitle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0" name="Google Shape;360;p23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1" name="Google Shape;361;p23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362" name="Google Shape;36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3" name="Google Shape;36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4" name="Google Shape;364;p23"/>
          <p:cNvSpPr txBox="1"/>
          <p:nvPr>
            <p:ph idx="8" type="subTitle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5" name="Google Shape;365;p23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6" name="Google Shape;366;p23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367" name="Google Shape;36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8" name="Google Shape;36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9" name="Google Shape;369;p23"/>
          <p:cNvSpPr txBox="1"/>
          <p:nvPr>
            <p:ph idx="9" type="subTitle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0" name="Google Shape;370;p23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1" name="Google Shape;371;p23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372" name="Google Shape;37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3" name="Google Shape;37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4" name="Google Shape;374;p23"/>
          <p:cNvSpPr txBox="1"/>
          <p:nvPr>
            <p:ph idx="13" type="subTitle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3. Numbered 1–8 (Green)">
  <p:cSld name="CUSTOM_2_7_1_3_1_1_1_1_1"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7" name="Google Shape;377;p2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78" name="Google Shape;378;p2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9" name="Google Shape;379;p2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80" name="Google Shape;380;p2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1" name="Google Shape;381;p2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2" name="Google Shape;382;p24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3" name="Google Shape;383;p24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84" name="Google Shape;38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5" name="Google Shape;38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6" name="Google Shape;386;p24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7" name="Google Shape;387;p24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8" name="Google Shape;388;p24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89" name="Google Shape;38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0" name="Google Shape;39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1" name="Google Shape;391;p24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2" name="Google Shape;392;p24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3" name="Google Shape;393;p24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94" name="Google Shape;39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5" name="Google Shape;39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6" name="Google Shape;396;p24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7" name="Google Shape;397;p24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8" name="Google Shape;398;p24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99" name="Google Shape;39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0" name="Google Shape;40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1" name="Google Shape;401;p24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2" name="Google Shape;402;p24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3" name="Google Shape;403;p24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04" name="Google Shape;40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5" name="Google Shape;40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6" name="Google Shape;406;p24"/>
          <p:cNvSpPr txBox="1"/>
          <p:nvPr>
            <p:ph idx="7" type="subTitle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7" name="Google Shape;407;p24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8" name="Google Shape;408;p24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09" name="Google Shape;40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0" name="Google Shape;41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1" name="Google Shape;411;p24"/>
          <p:cNvSpPr txBox="1"/>
          <p:nvPr>
            <p:ph idx="8" type="subTitle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2" name="Google Shape;412;p24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3" name="Google Shape;413;p24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14" name="Google Shape;41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5" name="Google Shape;41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6" name="Google Shape;416;p24"/>
          <p:cNvSpPr txBox="1"/>
          <p:nvPr>
            <p:ph idx="9" type="subTitle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7" name="Google Shape;417;p24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8" name="Google Shape;418;p24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19" name="Google Shape;41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0" name="Google Shape;42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1" name="Google Shape;421;p24"/>
          <p:cNvSpPr txBox="1"/>
          <p:nvPr>
            <p:ph idx="13" type="subTitle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4. Numbered 1–3 (Green)">
  <p:cSld name="CUSTOM_2_7_1_5"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2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24" name="Google Shape;424;p2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25" name="Google Shape;425;p2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6" name="Google Shape;426;p2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27" name="Google Shape;427;p2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8" name="Google Shape;428;p2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29" name="Google Shape;429;p25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30" name="Google Shape;43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1" name="Google Shape;43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2" name="Google Shape;432;p25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25"/>
          <p:cNvSpPr txBox="1"/>
          <p:nvPr>
            <p:ph idx="3" type="subTitle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34" name="Google Shape;434;p25"/>
          <p:cNvGrpSpPr/>
          <p:nvPr/>
        </p:nvGrpSpPr>
        <p:grpSpPr>
          <a:xfrm>
            <a:off x="3228956" y="1345103"/>
            <a:ext cx="533372" cy="533480"/>
            <a:chOff x="457200" y="1378813"/>
            <a:chExt cx="695400" cy="695450"/>
          </a:xfrm>
        </p:grpSpPr>
        <p:sp>
          <p:nvSpPr>
            <p:cNvPr id="435" name="Google Shape;435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6" name="Google Shape;436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7" name="Google Shape;437;p25"/>
          <p:cNvSpPr/>
          <p:nvPr/>
        </p:nvSpPr>
        <p:spPr>
          <a:xfrm flipH="1">
            <a:off x="3496050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25"/>
          <p:cNvSpPr txBox="1"/>
          <p:nvPr>
            <p:ph idx="4" type="subTitle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39" name="Google Shape;439;p25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440" name="Google Shape;44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1" name="Google Shape;44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2" name="Google Shape;442;p25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25"/>
          <p:cNvSpPr txBox="1"/>
          <p:nvPr>
            <p:ph idx="5" type="subTitle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5. Numbered 1–2 (Blue)">
  <p:cSld name="CUSTOM_2_7_1_5_2_1"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Google Shape;445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26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p2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48" name="Google Shape;448;p2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49" name="Google Shape;449;p2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0" name="Google Shape;450;p2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51" name="Google Shape;451;p2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2" name="Google Shape;452;p2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53" name="Google Shape;453;p26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454" name="Google Shape;454;p2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5" name="Google Shape;455;p26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6" name="Google Shape;456;p26"/>
          <p:cNvSpPr txBox="1"/>
          <p:nvPr>
            <p:ph idx="3" type="subTitle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7" name="Google Shape;457;p26"/>
          <p:cNvSpPr txBox="1"/>
          <p:nvPr>
            <p:ph idx="4" type="subTitle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8" name="Google Shape;458;p26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59" name="Google Shape;459;p26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460" name="Google Shape;460;p2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1" name="Google Shape;461;p26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2" name="Google Shape;462;p26"/>
          <p:cNvSpPr txBox="1"/>
          <p:nvPr>
            <p:ph idx="5" type="subTitle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63" name="Google Shape;463;p26"/>
          <p:cNvSpPr txBox="1"/>
          <p:nvPr>
            <p:ph idx="6" type="subTitle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6. Numbered 1–5 (Grey)">
  <p:cSld name="CUSTOM_2_7_1_5_1"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2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66" name="Google Shape;466;p2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67" name="Google Shape;467;p2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8" name="Google Shape;468;p2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69" name="Google Shape;469;p2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70" name="Google Shape;470;p2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71" name="Google Shape;471;p27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2" name="Google Shape;472;p27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27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p27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p27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p27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7" name="Google Shape;477;p27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8" name="Google Shape;478;p27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27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Google Shape;480;p27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" name="Google Shape;481;p27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" name="Google Shape;482;p27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83" name="Google Shape;483;p27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84" name="Google Shape;484;p27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p27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27"/>
          <p:cNvSpPr txBox="1"/>
          <p:nvPr>
            <p:ph idx="3" type="subTitle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7" name="Google Shape;487;p27"/>
          <p:cNvSpPr txBox="1"/>
          <p:nvPr>
            <p:ph idx="4" type="subTitle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8" name="Google Shape;488;p27"/>
          <p:cNvSpPr txBox="1"/>
          <p:nvPr>
            <p:ph idx="5" type="subTitle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9" name="Google Shape;489;p27"/>
          <p:cNvSpPr txBox="1"/>
          <p:nvPr>
            <p:ph idx="6" type="subTitle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0" name="Google Shape;490;p27"/>
          <p:cNvSpPr txBox="1"/>
          <p:nvPr>
            <p:ph idx="7" type="subTitle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7. Bullets 1–4 (Greens)">
  <p:cSld name="CUSTOM_2_7_1_6_1_2"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2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p2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4" name="Google Shape;494;p2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95" name="Google Shape;495;p2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6" name="Google Shape;496;p2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97" name="Google Shape;497;p2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8" name="Google Shape;498;p2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9" name="Google Shape;499;p28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0" name="Google Shape;500;p2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p2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p2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p28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4" name="Google Shape;504;p28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5" name="Google Shape;505;p28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06" name="Google Shape;506;p2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Google Shape;507;p28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8" name="Google Shape;508;p28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Google Shape;509;p2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1512">
          <p15:clr>
            <a:srgbClr val="FA7B17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8. Bullets 1–4 (Yellow/Green)">
  <p:cSld name="CUSTOM_2_7_1_6_1_2_1"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29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2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3" name="Google Shape;513;p2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14" name="Google Shape;514;p2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5" name="Google Shape;515;p2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16" name="Google Shape;516;p2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7" name="Google Shape;517;p2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8" name="Google Shape;518;p29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9" name="Google Shape;519;p29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" name="Google Shape;520;p29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" name="Google Shape;521;p29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p29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3" name="Google Shape;523;p29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4" name="Google Shape;524;p29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25" name="Google Shape;525;p2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29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p29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2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9. Bullets 1–4 (Gray)">
  <p:cSld name="CUSTOM_2_7_1_6_1_2_1_1"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3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" name="Google Shape;531;p3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2" name="Google Shape;532;p3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33" name="Google Shape;533;p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4" name="Google Shape;534;p3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35" name="Google Shape;535;p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6" name="Google Shape;536;p3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7" name="Google Shape;537;p30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8" name="Google Shape;538;p3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p3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3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p30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2" name="Google Shape;542;p30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3" name="Google Shape;543;p30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44" name="Google Shape;544;p30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30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30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30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1656">
          <p15:clr>
            <a:srgbClr val="FA7B17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. Title Slide: Cybersecurity ">
  <p:cSld name="CUSTOM_2_3_1_1_1_1_1_2_1_2_1_1_1_1_2_2_1_1_1_1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9" name="Google Shape;29;p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 Boot Camp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1" name="Google Shape;31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2" name="Google Shape;32;p4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" name="Google Shape;33;p4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" name="Google Shape;34;p4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35" name="Google Shape;35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4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0. Bullets 1–4 (Blue)">
  <p:cSld name="CUSTOM_2_7_1_6_1_2_1_1_1"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3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0" name="Google Shape;550;p3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1" name="Google Shape;551;p3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52" name="Google Shape;552;p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3" name="Google Shape;553;p3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54" name="Google Shape;554;p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5" name="Google Shape;555;p3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6" name="Google Shape;556;p31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7" name="Google Shape;557;p3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" name="Google Shape;558;p3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p3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p31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1" name="Google Shape;561;p31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2" name="Google Shape;562;p31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63" name="Google Shape;563;p31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31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31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31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1. Bullets 1–5 (Green)">
  <p:cSld name="CUSTOM_2_7_1_4_1"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32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9" name="Google Shape;569;p3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0" name="Google Shape;570;p3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71" name="Google Shape;571;p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2" name="Google Shape;572;p3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73" name="Google Shape;573;p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4" name="Google Shape;574;p3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5" name="Google Shape;575;p32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6" name="Google Shape;576;p32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" name="Google Shape;577;p32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8" name="Google Shape;578;p32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9" name="Google Shape;579;p32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0" name="Google Shape;580;p32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1" name="Google Shape;581;p32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2" name="Google Shape;582;p32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3" name="Google Shape;583;p32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84" name="Google Shape;584;p3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Google Shape;585;p32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" name="Google Shape;586;p32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" name="Google Shape;587;p32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8" name="Google Shape;588;p32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2. Bullets 1–5 (Green/Yellow)">
  <p:cSld name="CUSTOM_2_7_1_4_1_2"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33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1" name="Google Shape;591;p3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2" name="Google Shape;592;p3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93" name="Google Shape;593;p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4" name="Google Shape;594;p3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95" name="Google Shape;595;p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6" name="Google Shape;596;p3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7" name="Google Shape;597;p33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8" name="Google Shape;598;p33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9" name="Google Shape;599;p33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0" name="Google Shape;600;p33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1" name="Google Shape;601;p33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2" name="Google Shape;602;p33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3" name="Google Shape;603;p33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4" name="Google Shape;604;p33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5" name="Google Shape;605;p33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06" name="Google Shape;606;p3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33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" name="Google Shape;608;p33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9" name="Google Shape;609;p33"/>
          <p:cNvPicPr preferRelativeResize="0"/>
          <p:nvPr/>
        </p:nvPicPr>
        <p:blipFill rotWithShape="1">
          <a:blip r:embed="rId5">
            <a:alphaModFix/>
          </a:blip>
          <a:srcRect b="1830" l="0" r="0" t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0" name="Google Shape;610;p33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3. Bullets 1–5 (Gray)">
  <p:cSld name="CUSTOM_2_7_1_4_1_1"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3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3" name="Google Shape;613;p3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4" name="Google Shape;614;p3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15" name="Google Shape;615;p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6" name="Google Shape;616;p3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17" name="Google Shape;617;p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8" name="Google Shape;618;p3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9" name="Google Shape;619;p34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0" name="Google Shape;620;p3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1" name="Google Shape;621;p3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2" name="Google Shape;622;p3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3" name="Google Shape;623;p34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4" name="Google Shape;624;p34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5" name="Google Shape;625;p34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6" name="Google Shape;626;p3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7" name="Google Shape;627;p34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28" name="Google Shape;628;p34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Google Shape;629;p34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0" name="Google Shape;630;p34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1" name="Google Shape;631;p34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2" name="Google Shape;632;p34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4. Bullets 1–5 (Blue)">
  <p:cSld name="CUSTOM_2_7_1_4_1_1_1"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3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5" name="Google Shape;635;p3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6" name="Google Shape;636;p3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37" name="Google Shape;637;p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8" name="Google Shape;638;p3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9" name="Google Shape;639;p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0" name="Google Shape;640;p3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1" name="Google Shape;641;p35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2" name="Google Shape;642;p3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3" name="Google Shape;643;p3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4" name="Google Shape;644;p3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5" name="Google Shape;645;p35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6" name="Google Shape;646;p35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7" name="Google Shape;647;p35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8" name="Google Shape;648;p3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9" name="Google Shape;649;p35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50" name="Google Shape;650;p35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Google Shape;651;p35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2" name="Google Shape;652;p35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3" name="Google Shape;653;p35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4" name="Google Shape;654;p35"/>
          <p:cNvPicPr preferRelativeResize="0"/>
          <p:nvPr/>
        </p:nvPicPr>
        <p:blipFill rotWithShape="1">
          <a:blip r:embed="rId6">
            <a:alphaModFix/>
          </a:blip>
          <a:srcRect b="465" l="0" r="0" t="47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5. Bullets 1–6 (Green)">
  <p:cSld name="CUSTOM_2_7_1_3_1_1_3_1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36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7" name="Google Shape;657;p3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8" name="Google Shape;658;p3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59" name="Google Shape;659;p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60" name="Google Shape;660;p3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61" name="Google Shape;661;p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62" name="Google Shape;662;p3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3" name="Google Shape;663;p36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4" name="Google Shape;664;p36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5" name="Google Shape;665;p36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6" name="Google Shape;666;p36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7" name="Google Shape;667;p36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8" name="Google Shape;668;p36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9" name="Google Shape;669;p36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0" name="Google Shape;670;p36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1" name="Google Shape;671;p36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2" name="Google Shape;672;p36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3" name="Google Shape;673;p36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74" name="Google Shape;674;p3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5" name="Google Shape;675;p36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6" name="Google Shape;676;p3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7" name="Google Shape;677;p36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8" name="Google Shape;678;p3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9" name="Google Shape;679;p36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6. Bullets 1–6 (Yellow/Green)">
  <p:cSld name="CUSTOM_2_7_1_3_1_1_3_2"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37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2" name="Google Shape;682;p3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3" name="Google Shape;683;p3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84" name="Google Shape;684;p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5" name="Google Shape;685;p3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86" name="Google Shape;686;p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7" name="Google Shape;687;p3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8" name="Google Shape;688;p37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9" name="Google Shape;689;p37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0" name="Google Shape;690;p37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1" name="Google Shape;691;p37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2" name="Google Shape;692;p37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3" name="Google Shape;693;p37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4" name="Google Shape;694;p37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5" name="Google Shape;695;p37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6" name="Google Shape;696;p37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7" name="Google Shape;697;p37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8" name="Google Shape;698;p37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99" name="Google Shape;699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0" name="Google Shape;700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1" name="Google Shape;701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2" name="Google Shape;702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3" name="Google Shape;703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4" name="Google Shape;704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7. Bullets 1–6 (Gray)">
  <p:cSld name="CUSTOM_2_7_1_3_1_1_3_3"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3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7" name="Google Shape;707;p3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8" name="Google Shape;708;p3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09" name="Google Shape;709;p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10" name="Google Shape;710;p3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11" name="Google Shape;711;p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12" name="Google Shape;712;p3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3" name="Google Shape;713;p38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4" name="Google Shape;714;p3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5" name="Google Shape;715;p3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6" name="Google Shape;716;p3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7" name="Google Shape;717;p3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8" name="Google Shape;718;p3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9" name="Google Shape;719;p38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0" name="Google Shape;720;p38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1" name="Google Shape;721;p38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2" name="Google Shape;722;p38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3" name="Google Shape;723;p38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24" name="Google Shape;724;p38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5" name="Google Shape;725;p38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6" name="Google Shape;726;p38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7" name="Google Shape;727;p38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8" name="Google Shape;728;p38"/>
          <p:cNvPicPr preferRelativeResize="0"/>
          <p:nvPr/>
        </p:nvPicPr>
        <p:blipFill rotWithShape="1">
          <a:blip r:embed="rId6">
            <a:alphaModFix/>
          </a:blip>
          <a:srcRect b="1765" l="0" r="0" t="1774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9" name="Google Shape;729;p38"/>
          <p:cNvPicPr preferRelativeResize="0"/>
          <p:nvPr/>
        </p:nvPicPr>
        <p:blipFill rotWithShape="1">
          <a:blip r:embed="rId7">
            <a:alphaModFix/>
          </a:blip>
          <a:srcRect b="1765" l="0" r="0" t="1774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8. Bullets 1–6 (Blue)">
  <p:cSld name="CUSTOM_2_7_1_3_1_1_3_2_1"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2" name="Google Shape;732;p3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3" name="Google Shape;733;p3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34" name="Google Shape;734;p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35" name="Google Shape;735;p3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36" name="Google Shape;736;p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37" name="Google Shape;737;p3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8" name="Google Shape;738;p39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9" name="Google Shape;739;p3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0" name="Google Shape;740;p3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1" name="Google Shape;741;p3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2" name="Google Shape;742;p3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3" name="Google Shape;743;p3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4" name="Google Shape;744;p39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5" name="Google Shape;745;p39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6" name="Google Shape;746;p39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7" name="Google Shape;747;p39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8" name="Google Shape;748;p39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49" name="Google Shape;749;p39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0" name="Google Shape;750;p39"/>
          <p:cNvPicPr preferRelativeResize="0"/>
          <p:nvPr/>
        </p:nvPicPr>
        <p:blipFill rotWithShape="1">
          <a:blip r:embed="rId3">
            <a:alphaModFix/>
          </a:blip>
          <a:srcRect b="475" l="0" r="0" t="4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1" name="Google Shape;751;p39"/>
          <p:cNvPicPr preferRelativeResize="0"/>
          <p:nvPr/>
        </p:nvPicPr>
        <p:blipFill rotWithShape="1">
          <a:blip r:embed="rId4">
            <a:alphaModFix/>
          </a:blip>
          <a:srcRect b="475" l="0" r="0" t="4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2" name="Google Shape;752;p39"/>
          <p:cNvPicPr preferRelativeResize="0"/>
          <p:nvPr/>
        </p:nvPicPr>
        <p:blipFill rotWithShape="1">
          <a:blip r:embed="rId5">
            <a:alphaModFix/>
          </a:blip>
          <a:srcRect b="475" l="0" r="0" t="4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3" name="Google Shape;753;p39"/>
          <p:cNvPicPr preferRelativeResize="0"/>
          <p:nvPr/>
        </p:nvPicPr>
        <p:blipFill rotWithShape="1">
          <a:blip r:embed="rId6">
            <a:alphaModFix/>
          </a:blip>
          <a:srcRect b="475" l="0" r="0" t="4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4" name="Google Shape;754;p39"/>
          <p:cNvPicPr preferRelativeResize="0"/>
          <p:nvPr/>
        </p:nvPicPr>
        <p:blipFill rotWithShape="1">
          <a:blip r:embed="rId7">
            <a:alphaModFix/>
          </a:blip>
          <a:srcRect b="475" l="0" r="0" t="4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9. Bullets 1–7 (Green)">
  <p:cSld name="CUSTOM_2_7_1_3_1_1_1_2"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40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7" name="Google Shape;757;p4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8" name="Google Shape;758;p4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59" name="Google Shape;759;p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60" name="Google Shape;760;p4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61" name="Google Shape;761;p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62" name="Google Shape;762;p4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3" name="Google Shape;763;p40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4" name="Google Shape;764;p40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5" name="Google Shape;765;p40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6" name="Google Shape;766;p40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7" name="Google Shape;767;p40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8" name="Google Shape;768;p40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9" name="Google Shape;769;p40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0" name="Google Shape;770;p40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1" name="Google Shape;771;p40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2" name="Google Shape;772;p40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3" name="Google Shape;773;p40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4" name="Google Shape;774;p40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5" name="Google Shape;775;p40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76" name="Google Shape;776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7" name="Google Shape;777;p40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8" name="Google Shape;778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9" name="Google Shape;779;p40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0" name="Google Shape;780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1" name="Google Shape;781;p40"/>
          <p:cNvPicPr preferRelativeResize="0"/>
          <p:nvPr/>
        </p:nvPicPr>
        <p:blipFill rotWithShape="1">
          <a:blip r:embed="rId5">
            <a:alphaModFix/>
          </a:blip>
          <a:srcRect b="1390" l="0" r="0" t="138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82" name="Google Shape;782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. Title Slide:Data Analytics and Visualization">
  <p:cSld name="CUSTOM_2_3_1_1_1_1_1_2_1_2_1_1_1_1_2_1_1_1_1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5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9" name="Google Shape;39;p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" name="Google Shape;40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41" name="Google Shape;41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3" name="Google Shape;43;p5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" name="Google Shape;45;p5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46" name="Google Shape;46;p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0. Bullets 1–7 (Yellow/Green)">
  <p:cSld name="CUSTOM_2_7_1_3_1_1_1_2_1"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41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5" name="Google Shape;785;p4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6" name="Google Shape;786;p4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87" name="Google Shape;787;p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88" name="Google Shape;788;p4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89" name="Google Shape;789;p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90" name="Google Shape;790;p4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1" name="Google Shape;791;p41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2" name="Google Shape;792;p41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3" name="Google Shape;793;p41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4" name="Google Shape;794;p41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5" name="Google Shape;795;p41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6" name="Google Shape;796;p41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7" name="Google Shape;797;p41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8" name="Google Shape;798;p41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9" name="Google Shape;799;p41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0" name="Google Shape;800;p41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1" name="Google Shape;801;p41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2" name="Google Shape;802;p41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3" name="Google Shape;803;p41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04" name="Google Shape;804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5" name="Google Shape;805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6" name="Google Shape;806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7" name="Google Shape;807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8" name="Google Shape;808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9" name="Google Shape;809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10" name="Google Shape;810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1. Bullets 1–7 (Gray)">
  <p:cSld name="CUSTOM_2_7_1_3_1_1_1_2_1_1"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4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3" name="Google Shape;813;p4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4" name="Google Shape;814;p4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15" name="Google Shape;815;p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16" name="Google Shape;816;p4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17" name="Google Shape;817;p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18" name="Google Shape;818;p4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9" name="Google Shape;819;p42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0" name="Google Shape;820;p4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1" name="Google Shape;821;p42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2" name="Google Shape;822;p4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3" name="Google Shape;823;p42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4" name="Google Shape;824;p4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5" name="Google Shape;825;p42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6" name="Google Shape;826;p4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7" name="Google Shape;827;p42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8" name="Google Shape;828;p4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9" name="Google Shape;829;p42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0" name="Google Shape;830;p4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1" name="Google Shape;831;p42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32" name="Google Shape;832;p42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3" name="Google Shape;833;p42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4" name="Google Shape;834;p42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5" name="Google Shape;835;p42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6" name="Google Shape;836;p42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7" name="Google Shape;837;p42"/>
          <p:cNvPicPr preferRelativeResize="0"/>
          <p:nvPr/>
        </p:nvPicPr>
        <p:blipFill rotWithShape="1">
          <a:blip r:embed="rId7">
            <a:alphaModFix/>
          </a:blip>
          <a:srcRect b="2892" l="0" r="0" t="2883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38" name="Google Shape;838;p42"/>
          <p:cNvPicPr preferRelativeResize="0"/>
          <p:nvPr/>
        </p:nvPicPr>
        <p:blipFill rotWithShape="1">
          <a:blip r:embed="rId8">
            <a:alphaModFix/>
          </a:blip>
          <a:srcRect b="2892" l="0" r="0" t="2883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2. Bullets 1–7 (Blue)">
  <p:cSld name="CUSTOM_2_7_1_3_1_1_1_2_1_1_1">
    <p:spTree>
      <p:nvGrpSpPr>
        <p:cNvPr id="839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p4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1" name="Google Shape;841;p4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2" name="Google Shape;842;p4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43" name="Google Shape;843;p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44" name="Google Shape;844;p4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45" name="Google Shape;845;p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46" name="Google Shape;846;p4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7" name="Google Shape;847;p43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8" name="Google Shape;848;p4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9" name="Google Shape;849;p43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0" name="Google Shape;850;p4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1" name="Google Shape;851;p43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2" name="Google Shape;852;p4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3" name="Google Shape;853;p43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4" name="Google Shape;854;p4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5" name="Google Shape;855;p43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6" name="Google Shape;856;p4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7" name="Google Shape;857;p43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8" name="Google Shape;858;p4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9" name="Google Shape;859;p43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60" name="Google Shape;860;p43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1" name="Google Shape;861;p43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2" name="Google Shape;862;p43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3" name="Google Shape;863;p43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4" name="Google Shape;864;p43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5" name="Google Shape;865;p43"/>
          <p:cNvPicPr preferRelativeResize="0"/>
          <p:nvPr/>
        </p:nvPicPr>
        <p:blipFill rotWithShape="1">
          <a:blip r:embed="rId7">
            <a:alphaModFix/>
          </a:blip>
          <a:srcRect b="1616" l="0" r="0" t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66" name="Google Shape;866;p43"/>
          <p:cNvPicPr preferRelativeResize="0"/>
          <p:nvPr/>
        </p:nvPicPr>
        <p:blipFill rotWithShape="1">
          <a:blip r:embed="rId8">
            <a:alphaModFix/>
          </a:blip>
          <a:srcRect b="1616" l="0" r="0" t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3. Bullets 1–8 (Green)">
  <p:cSld name="CUSTOM_2_7_1_3_1_1_1_1_1_1">
    <p:spTree>
      <p:nvGrpSpPr>
        <p:cNvPr id="867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p4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9" name="Google Shape;869;p4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70" name="Google Shape;870;p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71" name="Google Shape;871;p4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72" name="Google Shape;872;p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73" name="Google Shape;873;p4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4" name="Google Shape;874;p44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5" name="Google Shape;875;p44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6" name="Google Shape;876;p44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7" name="Google Shape;877;p44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8" name="Google Shape;878;p44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9" name="Google Shape;879;p44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0" name="Google Shape;880;p44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1" name="Google Shape;881;p44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2" name="Google Shape;882;p44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3" name="Google Shape;883;p44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4" name="Google Shape;884;p44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5" name="Google Shape;885;p44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6" name="Google Shape;886;p44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7" name="Google Shape;887;p44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8" name="Google Shape;888;p44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9" name="Google Shape;889;p44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90" name="Google Shape;890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1" name="Google Shape;891;p44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2" name="Google Shape;892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3" name="Google Shape;893;p44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4" name="Google Shape;894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5" name="Google Shape;895;p44"/>
          <p:cNvPicPr preferRelativeResize="0"/>
          <p:nvPr/>
        </p:nvPicPr>
        <p:blipFill rotWithShape="1">
          <a:blip r:embed="rId5">
            <a:alphaModFix/>
          </a:blip>
          <a:srcRect b="1037" l="0" r="0" t="104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6" name="Google Shape;896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7" name="Google Shape;897;p44"/>
          <p:cNvPicPr preferRelativeResize="0"/>
          <p:nvPr/>
        </p:nvPicPr>
        <p:blipFill rotWithShape="1">
          <a:blip r:embed="rId6">
            <a:alphaModFix/>
          </a:blip>
          <a:srcRect b="1037" l="0" r="0" t="104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4. Bullets 1–8 (Yellow/Green)">
  <p:cSld name="CUSTOM_2_7_1_3_1_1_1_1_1_1_1"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4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0" name="Google Shape;900;p4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01" name="Google Shape;901;p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02" name="Google Shape;902;p4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03" name="Google Shape;903;p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04" name="Google Shape;904;p4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5" name="Google Shape;905;p45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6" name="Google Shape;906;p45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7" name="Google Shape;907;p45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8" name="Google Shape;908;p45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9" name="Google Shape;909;p45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0" name="Google Shape;910;p45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1" name="Google Shape;911;p45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2" name="Google Shape;912;p45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3" name="Google Shape;913;p45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4" name="Google Shape;914;p45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5" name="Google Shape;915;p45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6" name="Google Shape;916;p45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7" name="Google Shape;917;p45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8" name="Google Shape;918;p45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9" name="Google Shape;919;p45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0" name="Google Shape;920;p45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21" name="Google Shape;921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2" name="Google Shape;922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3" name="Google Shape;923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4" name="Google Shape;924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5" name="Google Shape;925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6" name="Google Shape;926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7" name="Google Shape;927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8" name="Google Shape;928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5. Bullets 1–8 (Gray)">
  <p:cSld name="CUSTOM_2_7_1_3_1_1_1_1_1_1_1_1">
    <p:spTree>
      <p:nvGrpSpPr>
        <p:cNvPr id="929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p4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1" name="Google Shape;931;p4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32" name="Google Shape;932;p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33" name="Google Shape;933;p4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34" name="Google Shape;934;p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35" name="Google Shape;935;p4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6" name="Google Shape;936;p4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7" name="Google Shape;937;p46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8" name="Google Shape;938;p4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9" name="Google Shape;939;p46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0" name="Google Shape;940;p4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1" name="Google Shape;941;p46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2" name="Google Shape;942;p4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3" name="Google Shape;943;p46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4" name="Google Shape;944;p4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5" name="Google Shape;945;p46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6" name="Google Shape;946;p4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7" name="Google Shape;947;p46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8" name="Google Shape;948;p4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9" name="Google Shape;949;p46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0" name="Google Shape;950;p4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1" name="Google Shape;951;p46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52" name="Google Shape;952;p46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3" name="Google Shape;953;p46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4" name="Google Shape;954;p46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5" name="Google Shape;955;p46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6" name="Google Shape;956;p46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7" name="Google Shape;957;p46"/>
          <p:cNvPicPr preferRelativeResize="0"/>
          <p:nvPr/>
        </p:nvPicPr>
        <p:blipFill rotWithShape="1">
          <a:blip r:embed="rId7">
            <a:alphaModFix/>
          </a:blip>
          <a:srcRect b="2561" l="0" r="0" t="2552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8" name="Google Shape;958;p46"/>
          <p:cNvPicPr preferRelativeResize="0"/>
          <p:nvPr/>
        </p:nvPicPr>
        <p:blipFill rotWithShape="1">
          <a:blip r:embed="rId8">
            <a:alphaModFix/>
          </a:blip>
          <a:srcRect b="2561" l="0" r="0" t="2552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9" name="Google Shape;959;p46"/>
          <p:cNvPicPr preferRelativeResize="0"/>
          <p:nvPr/>
        </p:nvPicPr>
        <p:blipFill rotWithShape="1">
          <a:blip r:embed="rId9">
            <a:alphaModFix/>
          </a:blip>
          <a:srcRect b="2561" l="0" r="0" t="2552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6. Bullets 1–8 (Blue)">
  <p:cSld name="CUSTOM_2_7_1_3_1_1_1_1_1_1_1_1_1">
    <p:spTree>
      <p:nvGrpSpPr>
        <p:cNvPr id="960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p4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2" name="Google Shape;962;p4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63" name="Google Shape;963;p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64" name="Google Shape;964;p4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65" name="Google Shape;965;p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66" name="Google Shape;966;p4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7" name="Google Shape;967;p4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8" name="Google Shape;968;p47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9" name="Google Shape;969;p4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0" name="Google Shape;970;p47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1" name="Google Shape;971;p4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2" name="Google Shape;972;p47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3" name="Google Shape;973;p4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4" name="Google Shape;974;p47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5" name="Google Shape;975;p4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6" name="Google Shape;976;p47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7" name="Google Shape;977;p4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8" name="Google Shape;978;p47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9" name="Google Shape;979;p4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0" name="Google Shape;980;p47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81" name="Google Shape;981;p4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2" name="Google Shape;982;p47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83" name="Google Shape;983;p47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4" name="Google Shape;984;p47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5" name="Google Shape;985;p47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6" name="Google Shape;986;p47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7" name="Google Shape;987;p47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8" name="Google Shape;988;p47"/>
          <p:cNvPicPr preferRelativeResize="0"/>
          <p:nvPr/>
        </p:nvPicPr>
        <p:blipFill rotWithShape="1">
          <a:blip r:embed="rId7">
            <a:alphaModFix/>
          </a:blip>
          <a:srcRect b="1276" l="0" r="0" t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9" name="Google Shape;989;p47"/>
          <p:cNvPicPr preferRelativeResize="0"/>
          <p:nvPr/>
        </p:nvPicPr>
        <p:blipFill rotWithShape="1">
          <a:blip r:embed="rId8">
            <a:alphaModFix/>
          </a:blip>
          <a:srcRect b="1276" l="0" r="0" t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0" name="Google Shape;990;p47"/>
          <p:cNvPicPr preferRelativeResize="0"/>
          <p:nvPr/>
        </p:nvPicPr>
        <p:blipFill rotWithShape="1">
          <a:blip r:embed="rId9">
            <a:alphaModFix/>
          </a:blip>
          <a:srcRect b="1276" l="0" r="0" t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7. Fist to Five">
  <p:cSld name="CUSTOM_2_3_1_1_3_1_1_2_1_1_1_1">
    <p:spTree>
      <p:nvGrpSpPr>
        <p:cNvPr id="99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2" name="Google Shape;992;p48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93" name="Google Shape;993;p48"/>
          <p:cNvSpPr txBox="1"/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94" name="Google Shape;994;p4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5" name="Google Shape;995;p4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96" name="Google Shape;996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997" name="Google Shape;997;p48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998" name="Google Shape;998;p48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8. Review">
  <p:cSld name="CUSTOM_17_2_1_2_1"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0" name="Google Shape;1000;p49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01" name="Google Shape;1001;p4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02" name="Google Shape;1002;p4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03" name="Google Shape;1003;p49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004" name="Google Shape;1004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9. Take a Break 1">
  <p:cSld name="CUSTOM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5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07" name="Google Shape;1007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8" name="Google Shape;1008;p50"/>
          <p:cNvSpPr txBox="1"/>
          <p:nvPr/>
        </p:nvSpPr>
        <p:spPr>
          <a:xfrm>
            <a:off x="-25" y="9448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09" name="Google Shape;1009;p50"/>
          <p:cNvCxnSpPr/>
          <p:nvPr/>
        </p:nvCxnSpPr>
        <p:spPr>
          <a:xfrm>
            <a:off x="2305500" y="20019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. Subsection Slide">
  <p:cSld name="CUSTOM_17_2_1_1_2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6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6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" name="Google Shape;51;p6"/>
          <p:cNvSpPr txBox="1"/>
          <p:nvPr>
            <p:ph idx="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" name="Google Shape;52;p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0. Take a Break 2">
  <p:cSld name="CUSTOM_1">
    <p:spTree>
      <p:nvGrpSpPr>
        <p:cNvPr id="1010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p5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12" name="Google Shape;1012;p5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3" name="Google Shape;1013;p51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14" name="Google Shape;1014;p51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6. Transition Slide">
  <p:cSld name="CUSTOM_17_2_1_2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7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7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" name="Google Shape;56;p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" name="Google Shape;57;p7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7. Text Only">
  <p:cSld name="CUSTOM_2_7_2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" name="Google Shape;60;p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1" name="Google Shape;61;p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" name="Google Shape;62;p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" name="Google Shape;63;p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" name="Google Shape;64;p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" name="Google Shape;65;p8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8. Text with Sidebar">
  <p:cSld name="CUSTOM_2_4_1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9"/>
          <p:cNvPicPr preferRelativeResize="0"/>
          <p:nvPr/>
        </p:nvPicPr>
        <p:blipFill rotWithShape="1">
          <a:blip r:embed="rId2">
            <a:alphaModFix/>
          </a:blip>
          <a:srcRect b="119" l="0" r="0" t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9"/>
          <p:cNvSpPr txBox="1"/>
          <p:nvPr>
            <p:ph idx="1" type="subTitle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2" type="body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0" name="Google Shape;70;p9"/>
          <p:cNvSpPr txBox="1"/>
          <p:nvPr>
            <p:ph idx="3" type="subTitle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" name="Google Shape;71;p9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" name="Google Shape;72;p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3" name="Google Shape;73;p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4" name="Google Shape;74;p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" name="Google Shape;75;p9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9. Call Attention Slide">
  <p:cSld name="CUSTOM_2_3_1_1_3_1_1_2_1_1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0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0"/>
          <p:cNvSpPr txBox="1"/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9" name="Google Shape;79;p10"/>
          <p:cNvPicPr preferRelativeResize="0"/>
          <p:nvPr/>
        </p:nvPicPr>
        <p:blipFill rotWithShape="1">
          <a:blip r:embed="rId3">
            <a:alphaModFix/>
          </a:blip>
          <a:srcRect b="0" l="139" r="149" t="0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1" name="Google Shape;81;p1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51" Type="http://schemas.openxmlformats.org/officeDocument/2006/relationships/theme" Target="../theme/theme2.xml"/><Relationship Id="rId50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tx1"/>
                </a:solidFill>
              </a:defRPr>
            </a:lvl1pPr>
            <a:lvl2pPr lvl="1" algn="r">
              <a:buNone/>
              <a:defRPr sz="1300">
                <a:solidFill>
                  <a:schemeClr val="tx1"/>
                </a:solidFill>
              </a:defRPr>
            </a:lvl2pPr>
            <a:lvl3pPr lvl="2" algn="r">
              <a:buNone/>
              <a:defRPr sz="1300">
                <a:solidFill>
                  <a:schemeClr val="tx1"/>
                </a:solidFill>
              </a:defRPr>
            </a:lvl3pPr>
            <a:lvl4pPr lvl="3" algn="r">
              <a:buNone/>
              <a:defRPr sz="1300">
                <a:solidFill>
                  <a:schemeClr val="tx1"/>
                </a:solidFill>
              </a:defRPr>
            </a:lvl4pPr>
            <a:lvl5pPr lvl="4" algn="r">
              <a:buNone/>
              <a:defRPr sz="1300">
                <a:solidFill>
                  <a:schemeClr val="tx1"/>
                </a:solidFill>
              </a:defRPr>
            </a:lvl5pPr>
            <a:lvl6pPr lvl="5" algn="r">
              <a:buNone/>
              <a:defRPr sz="1300">
                <a:solidFill>
                  <a:schemeClr val="tx1"/>
                </a:solidFill>
              </a:defRPr>
            </a:lvl6pPr>
            <a:lvl7pPr lvl="6" algn="r">
              <a:buNone/>
              <a:defRPr sz="1300">
                <a:solidFill>
                  <a:schemeClr val="tx1"/>
                </a:solidFill>
              </a:defRPr>
            </a:lvl7pPr>
            <a:lvl8pPr lvl="7" algn="r">
              <a:buNone/>
              <a:defRPr sz="1300">
                <a:solidFill>
                  <a:schemeClr val="tx1"/>
                </a:solidFill>
              </a:defRPr>
            </a:lvl8pPr>
            <a:lvl9pPr lvl="8" algn="r">
              <a:buNone/>
              <a:defRPr sz="1300">
                <a:solidFill>
                  <a:schemeClr val="tx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</p:sldLayoutIdLst>
  <mc:AlternateContent>
    <mc:Choice Requires="p14">
      <p:transition p14:dur="400">
        <p:fade thruBlk="1"/>
      </p:transition>
    </mc:Choice>
    <mc:Fallback>
      <p:transition>
        <p:fade/>
      </p:transition>
    </mc:Fallback>
  </mc:AlternateConten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cybrscore.learnondemand.net/Lab/28873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s://raw.githubusercontent.com/vulnersCom/nmap-vulners/master/vulners.nse" TargetMode="Externa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9.png"/><Relationship Id="rId4" Type="http://schemas.openxmlformats.org/officeDocument/2006/relationships/image" Target="../media/image63.png"/><Relationship Id="rId5" Type="http://schemas.openxmlformats.org/officeDocument/2006/relationships/image" Target="../media/image66.png"/><Relationship Id="rId6" Type="http://schemas.openxmlformats.org/officeDocument/2006/relationships/image" Target="../media/image68.png"/><Relationship Id="rId7" Type="http://schemas.openxmlformats.org/officeDocument/2006/relationships/image" Target="../media/image73.png"/><Relationship Id="rId8" Type="http://schemas.openxmlformats.org/officeDocument/2006/relationships/image" Target="../media/image100.gif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6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p52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</p:spPr>
        <p:txBody>
          <a:bodyPr anchorCtr="0" anchor="ctr" bIns="0" lIns="0" spcFirstLastPara="1" rIns="11887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Pentesting Day 1</a:t>
            </a:r>
            <a:endParaRPr/>
          </a:p>
        </p:txBody>
      </p:sp>
      <p:sp>
        <p:nvSpPr>
          <p:cNvPr id="1020" name="Google Shape;1020;p52"/>
          <p:cNvSpPr txBox="1"/>
          <p:nvPr>
            <p:ph idx="2" type="title"/>
          </p:nvPr>
        </p:nvSpPr>
        <p:spPr>
          <a:xfrm>
            <a:off x="269225" y="1524000"/>
            <a:ext cx="8600400" cy="1248000"/>
          </a:xfrm>
          <a:prstGeom prst="rect">
            <a:avLst/>
          </a:prstGeom>
        </p:spPr>
        <p:txBody>
          <a:bodyPr anchorCtr="0" anchor="t" bIns="457200" lIns="288035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 to Intelligence Gathering</a:t>
            </a:r>
            <a:endParaRPr/>
          </a:p>
        </p:txBody>
      </p:sp>
      <p:sp>
        <p:nvSpPr>
          <p:cNvPr id="1021" name="Google Shape;1021;p52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</p:spPr>
        <p:txBody>
          <a:bodyPr anchorCtr="0" anchor="ctr" bIns="0" lIns="3200400" spcFirstLastPara="1" rIns="2743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5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Google Shape;1116;p6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Penetration Methods</a:t>
            </a:r>
            <a:endParaRPr/>
          </a:p>
        </p:txBody>
      </p:sp>
      <p:sp>
        <p:nvSpPr>
          <p:cNvPr id="1117" name="Google Shape;1117;p6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18" name="Google Shape;1118;p6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9" name="Google Shape;1119;p61"/>
          <p:cNvSpPr/>
          <p:nvPr/>
        </p:nvSpPr>
        <p:spPr>
          <a:xfrm>
            <a:off x="271350" y="912950"/>
            <a:ext cx="2429100" cy="2195400"/>
          </a:xfrm>
          <a:prstGeom prst="cube">
            <a:avLst>
              <a:gd fmla="val 18900" name="adj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Black-Box Penetration</a:t>
            </a:r>
            <a:endParaRPr sz="1800">
              <a:solidFill>
                <a:srgbClr val="FFFFFF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1120" name="Google Shape;1120;p61"/>
          <p:cNvSpPr/>
          <p:nvPr/>
        </p:nvSpPr>
        <p:spPr>
          <a:xfrm flipH="1">
            <a:off x="6279900" y="912963"/>
            <a:ext cx="2429100" cy="2001600"/>
          </a:xfrm>
          <a:prstGeom prst="cube">
            <a:avLst>
              <a:gd fmla="val 17449" name="adj"/>
            </a:avLst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Mono Light"/>
                <a:ea typeface="Roboto Mono Light"/>
                <a:cs typeface="Roboto Mono Light"/>
                <a:sym typeface="Roboto Mono Light"/>
              </a:rPr>
              <a:t>White-Box Penetration</a:t>
            </a:r>
            <a:endParaRPr sz="1800"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1121" name="Google Shape;1121;p61"/>
          <p:cNvSpPr/>
          <p:nvPr/>
        </p:nvSpPr>
        <p:spPr>
          <a:xfrm rot="5400000">
            <a:off x="3714375" y="1002425"/>
            <a:ext cx="1551600" cy="3445500"/>
          </a:xfrm>
          <a:prstGeom prst="rightArrowCallout">
            <a:avLst>
              <a:gd fmla="val 15701" name="adj1"/>
              <a:gd fmla="val 25000" name="adj2"/>
              <a:gd fmla="val 25190" name="adj3"/>
              <a:gd fmla="val 12058" name="adj4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2" name="Google Shape;1122;p61"/>
          <p:cNvSpPr txBox="1"/>
          <p:nvPr/>
        </p:nvSpPr>
        <p:spPr>
          <a:xfrm>
            <a:off x="2037975" y="3523575"/>
            <a:ext cx="4904400" cy="1223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Light"/>
                <a:ea typeface="Roboto Light"/>
                <a:cs typeface="Roboto Light"/>
                <a:sym typeface="Roboto Light"/>
              </a:rPr>
              <a:t>Regardless of method, all pentesters are expected to provide the </a:t>
            </a:r>
            <a:r>
              <a:rPr lang="en" sz="1600">
                <a:latin typeface="Roboto Medium"/>
                <a:ea typeface="Roboto Medium"/>
                <a:cs typeface="Roboto Medium"/>
                <a:sym typeface="Roboto Medium"/>
              </a:rPr>
              <a:t>main deliverable of a report</a:t>
            </a:r>
            <a:r>
              <a:rPr lang="en" sz="1600">
                <a:latin typeface="Roboto Light"/>
                <a:ea typeface="Roboto Light"/>
                <a:cs typeface="Roboto Light"/>
                <a:sym typeface="Roboto Light"/>
              </a:rPr>
              <a:t> that summarizes their findings and </a:t>
            </a:r>
            <a:r>
              <a:rPr lang="en" sz="1600">
                <a:latin typeface="Roboto Light"/>
                <a:ea typeface="Roboto Light"/>
                <a:cs typeface="Roboto Light"/>
                <a:sym typeface="Roboto Light"/>
              </a:rPr>
              <a:t>recommends </a:t>
            </a:r>
            <a:r>
              <a:rPr lang="en" sz="1600">
                <a:latin typeface="Roboto Light"/>
                <a:ea typeface="Roboto Light"/>
                <a:cs typeface="Roboto Light"/>
                <a:sym typeface="Roboto Light"/>
              </a:rPr>
              <a:t>improvements. </a:t>
            </a:r>
            <a:endParaRPr sz="1600"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6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" name="Google Shape;1127;p6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Pentesting Execution Standard (PTES)</a:t>
            </a:r>
            <a:endParaRPr/>
          </a:p>
        </p:txBody>
      </p:sp>
      <p:sp>
        <p:nvSpPr>
          <p:cNvPr id="1128" name="Google Shape;1128;p6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Most penetration test are executed using an industry standard series of steps known as the</a:t>
            </a:r>
            <a:r>
              <a:rPr lang="en"/>
              <a:t> </a:t>
            </a:r>
            <a:r>
              <a:rPr lang="en">
                <a:solidFill>
                  <a:srgbClr val="073763"/>
                </a:solidFill>
                <a:latin typeface="Roboto Medium"/>
                <a:ea typeface="Roboto Medium"/>
                <a:cs typeface="Roboto Medium"/>
                <a:sym typeface="Roboto Medium"/>
              </a:rPr>
              <a:t>Penetration Testing Execution Standard.</a:t>
            </a:r>
            <a:endParaRPr>
              <a:solidFill>
                <a:srgbClr val="073763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129" name="Google Shape;1129;p6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30" name="Google Shape;1130;p6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1" name="Google Shape;1131;p62"/>
          <p:cNvSpPr txBox="1"/>
          <p:nvPr>
            <p:ph idx="3" type="body"/>
          </p:nvPr>
        </p:nvSpPr>
        <p:spPr>
          <a:xfrm>
            <a:off x="76200" y="1067838"/>
            <a:ext cx="9144000" cy="33552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368300" lvl="0" marL="4572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2200"/>
              <a:buChar char="☐"/>
            </a:pPr>
            <a:r>
              <a:rPr lang="en" sz="2200"/>
              <a:t>Pre-Engagement Interaction</a:t>
            </a:r>
            <a:endParaRPr sz="2200"/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☐"/>
            </a:pPr>
            <a:r>
              <a:rPr lang="en" sz="2200"/>
              <a:t>Intelligence</a:t>
            </a:r>
            <a:r>
              <a:rPr lang="en" sz="2200"/>
              <a:t> Gathering / Mapping</a:t>
            </a:r>
            <a:endParaRPr sz="2200"/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☐"/>
            </a:pPr>
            <a:r>
              <a:rPr lang="en" sz="2200"/>
              <a:t>Threat Modeling</a:t>
            </a:r>
            <a:endParaRPr sz="2200"/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☐"/>
            </a:pPr>
            <a:r>
              <a:rPr lang="en" sz="2200"/>
              <a:t>Vulnerability Assessment</a:t>
            </a:r>
            <a:endParaRPr sz="2200"/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☐"/>
            </a:pPr>
            <a:r>
              <a:rPr lang="en" sz="2200"/>
              <a:t>Exploitation</a:t>
            </a:r>
            <a:endParaRPr sz="2200"/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☐"/>
            </a:pPr>
            <a:r>
              <a:rPr lang="en" sz="2200"/>
              <a:t>Post-</a:t>
            </a:r>
            <a:r>
              <a:rPr lang="en" sz="2200"/>
              <a:t>Exploitation</a:t>
            </a:r>
            <a:endParaRPr sz="2200"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5" name="Shape 1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" name="Google Shape;1136;p6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90000"/>
                </a:solidFill>
              </a:rPr>
              <a:t>Step 1</a:t>
            </a:r>
            <a:r>
              <a:rPr lang="en"/>
              <a:t>: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Pre-Engagement Interaction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7" name="Google Shape;1137;p6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Determining scope and purpose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138" name="Google Shape;1138;p6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39" name="Google Shape;1139;p6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0" name="Google Shape;1140;p63"/>
          <p:cNvSpPr txBox="1"/>
          <p:nvPr>
            <p:ph idx="3" type="body"/>
          </p:nvPr>
        </p:nvSpPr>
        <p:spPr>
          <a:xfrm>
            <a:off x="0" y="1187875"/>
            <a:ext cx="9144000" cy="36222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B</a:t>
            </a:r>
            <a:r>
              <a:rPr lang="en" sz="1600"/>
              <a:t>usinesses </a:t>
            </a:r>
            <a:r>
              <a:rPr lang="en" sz="1600">
                <a:highlight>
                  <a:srgbClr val="FFFFFF"/>
                </a:highlight>
              </a:rPr>
              <a:t>are primarily concerned with how an exploited vulnerability can have major </a:t>
            </a:r>
            <a:r>
              <a:rPr lang="en" sz="1600">
                <a:highlight>
                  <a:srgbClr val="FFFFFF"/>
                </a:highlight>
              </a:rPr>
              <a:t>consequences</a:t>
            </a:r>
            <a:r>
              <a:rPr lang="en" sz="1600">
                <a:highlight>
                  <a:srgbClr val="FFFFFF"/>
                </a:highlight>
              </a:rPr>
              <a:t> on the business reputation, operations, bottom-line, etc. </a:t>
            </a:r>
            <a:endParaRPr sz="16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9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600">
                <a:highlight>
                  <a:srgbClr val="FFFFFF"/>
                </a:highlight>
              </a:rPr>
              <a:t>When meeting with clients for the first time, pentesters need to determine: </a:t>
            </a:r>
            <a:endParaRPr sz="16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1" lang="en" sz="1600">
                <a:highlight>
                  <a:srgbClr val="FFFFFF"/>
                </a:highlight>
              </a:rPr>
              <a:t>Scope</a:t>
            </a:r>
            <a:r>
              <a:rPr lang="en" sz="1600">
                <a:highlight>
                  <a:srgbClr val="FFFFFF"/>
                </a:highlight>
              </a:rPr>
              <a:t>: the range of networks and buildings that  pentesters are allowed to assess. </a:t>
            </a:r>
            <a:endParaRPr sz="16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rPr b="1" lang="en" sz="1600">
                <a:highlight>
                  <a:srgbClr val="FFFFFF"/>
                </a:highlight>
              </a:rPr>
              <a:t>Purpose</a:t>
            </a:r>
            <a:r>
              <a:rPr lang="en" sz="1600">
                <a:highlight>
                  <a:srgbClr val="FFFFFF"/>
                </a:highlight>
              </a:rPr>
              <a:t>: areas of concern for the client. For example: “Can you read sensitive data without authorization?”</a:t>
            </a:r>
            <a:endParaRPr sz="1600">
              <a:highlight>
                <a:srgbClr val="FFFFFF"/>
              </a:highlight>
            </a:endParaRPr>
          </a:p>
        </p:txBody>
      </p:sp>
      <p:pic>
        <p:nvPicPr>
          <p:cNvPr id="1141" name="Google Shape;1141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">
            <a:off x="3462425" y="3521900"/>
            <a:ext cx="1694250" cy="1384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5" name="Shape 1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" name="Google Shape;1146;p6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B45F06"/>
                </a:solidFill>
              </a:rPr>
              <a:t>Step 2:</a:t>
            </a:r>
            <a:r>
              <a:rPr lang="en">
                <a:solidFill>
                  <a:schemeClr val="dk1"/>
                </a:solidFill>
              </a:rPr>
              <a:t> Intelligence Gathering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7" name="Google Shape;1147;p6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Learning about a company’s system</a:t>
            </a:r>
            <a:endParaRPr/>
          </a:p>
        </p:txBody>
      </p:sp>
      <p:sp>
        <p:nvSpPr>
          <p:cNvPr id="1148" name="Google Shape;1148;p6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49" name="Google Shape;1149;p6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150" name="Google Shape;1150;p64"/>
          <p:cNvGraphicFramePr/>
          <p:nvPr/>
        </p:nvGraphicFramePr>
        <p:xfrm>
          <a:off x="449325" y="12734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{3A6446B7-EACB-4AA8-A6A6-046C21892A11}</a:tableStyleId>
              </a:tblPr>
              <a:tblGrid>
                <a:gridCol w="4155275"/>
                <a:gridCol w="4155275"/>
              </a:tblGrid>
              <a:tr h="3967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Passive reconnaissance</a:t>
                      </a:r>
                      <a:endParaRPr b="1" sz="1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Active reconnaissance</a:t>
                      </a:r>
                      <a:endParaRPr b="1" sz="1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  <a:tr h="11537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Passive reconnaissance is the process of using publicly available information to learn as much as possible about the target . 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800"/>
                        </a:spcBef>
                        <a:spcAft>
                          <a:spcPts val="8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i="1"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Not </a:t>
                      </a: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interacting with the client’s network directly. 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Active reconnaissance is the process of learning about the client’s networks by actively interacting with them. 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53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For example: </a:t>
                      </a: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Using Google to identify key figures in the organization; generating email lists; finding leaked documents exposed to search engines. 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For example: </a:t>
                      </a: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port scanning, in which you attempt to connect to every port on the targeted machine, eventually finding which services are running on exposed ports. 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4" name="Shape 1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5" name="Google Shape;1155;p6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F9000"/>
                </a:solidFill>
              </a:rPr>
              <a:t>Step 3:</a:t>
            </a:r>
            <a:r>
              <a:rPr lang="en"/>
              <a:t> </a:t>
            </a:r>
            <a:r>
              <a:rPr lang="en"/>
              <a:t>Threat Modeling and Vulnerability Assessment </a:t>
            </a:r>
            <a:endParaRPr/>
          </a:p>
        </p:txBody>
      </p:sp>
      <p:sp>
        <p:nvSpPr>
          <p:cNvPr id="1156" name="Google Shape;1156;p6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Utilizing the the information gathered from Step 2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157" name="Google Shape;1157;p6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58" name="Google Shape;1158;p6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9" name="Google Shape;1159;p65"/>
          <p:cNvSpPr txBox="1"/>
          <p:nvPr>
            <p:ph idx="3" type="body"/>
          </p:nvPr>
        </p:nvSpPr>
        <p:spPr>
          <a:xfrm>
            <a:off x="12300" y="1143975"/>
            <a:ext cx="9144000" cy="37728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Light"/>
                <a:ea typeface="Roboto Light"/>
                <a:cs typeface="Roboto Light"/>
                <a:sym typeface="Roboto Light"/>
              </a:rPr>
              <a:t>Using data obtained from intelligence gathering in order to determine:</a:t>
            </a:r>
            <a:endParaRPr sz="16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30200" lvl="0" marL="457200" rtl="0" algn="l">
              <a:spcBef>
                <a:spcPts val="8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Where the system is likely to be most vulnerable?</a:t>
            </a:r>
            <a:endParaRPr sz="1600"/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Which vulnerabilities are most severe?</a:t>
            </a:r>
            <a:endParaRPr sz="1600"/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How to exploit the most critical vulnerability?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600"/>
              <a:t>For example: </a:t>
            </a:r>
            <a:r>
              <a:rPr lang="en" sz="1600">
                <a:latin typeface="Roboto Light"/>
                <a:ea typeface="Roboto Light"/>
                <a:cs typeface="Roboto Light"/>
                <a:sym typeface="Roboto Light"/>
              </a:rPr>
              <a:t>After a pentester port-scans a network (Step 2: Intel Gathering), they will look at the list of exposed services and determine if any of the them are vulnerable by checking a database of vulnerabilities and exploits. </a:t>
            </a:r>
            <a:endParaRPr sz="1600"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6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8761D"/>
                </a:solidFill>
              </a:rPr>
              <a:t>Step 4:</a:t>
            </a:r>
            <a:r>
              <a:rPr lang="en"/>
              <a:t> </a:t>
            </a:r>
            <a:r>
              <a:rPr lang="en"/>
              <a:t>Exploitation</a:t>
            </a:r>
            <a:endParaRPr/>
          </a:p>
        </p:txBody>
      </p:sp>
      <p:sp>
        <p:nvSpPr>
          <p:cNvPr id="1165" name="Google Shape;1165;p6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Leveraging a vulnerability to compromise security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166" name="Google Shape;1166;p6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67" name="Google Shape;1167;p6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8" name="Google Shape;1168;p66"/>
          <p:cNvSpPr txBox="1"/>
          <p:nvPr>
            <p:ph idx="3" type="body"/>
          </p:nvPr>
        </p:nvSpPr>
        <p:spPr>
          <a:xfrm>
            <a:off x="12300" y="1217050"/>
            <a:ext cx="9144000" cy="36996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330200" lvl="0" marL="45720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600"/>
              <a:buChar char="●"/>
            </a:pPr>
            <a:r>
              <a:rPr lang="en" sz="1600">
                <a:solidFill>
                  <a:srgbClr val="24292E"/>
                </a:solidFill>
                <a:latin typeface="Roboto Medium"/>
                <a:ea typeface="Roboto Medium"/>
                <a:cs typeface="Roboto Medium"/>
                <a:sym typeface="Roboto Medium"/>
              </a:rPr>
              <a:t>Automated Exploitation: </a:t>
            </a:r>
            <a:r>
              <a:rPr lang="en" sz="1600">
                <a:solidFill>
                  <a:srgbClr val="24292E"/>
                </a:solidFill>
                <a:latin typeface="Roboto Light"/>
                <a:ea typeface="Roboto Light"/>
                <a:cs typeface="Roboto Light"/>
                <a:sym typeface="Roboto Light"/>
              </a:rPr>
              <a:t>Pentesters use tools like </a:t>
            </a:r>
            <a:r>
              <a:rPr lang="en" sz="1600">
                <a:solidFill>
                  <a:srgbClr val="24292E"/>
                </a:solidFill>
                <a:latin typeface="Roboto Mono"/>
                <a:ea typeface="Roboto Mono"/>
                <a:cs typeface="Roboto Mono"/>
                <a:sym typeface="Roboto Mono"/>
              </a:rPr>
              <a:t>Metasploit</a:t>
            </a:r>
            <a:r>
              <a:rPr lang="en" sz="1600">
                <a:solidFill>
                  <a:srgbClr val="24292E"/>
                </a:solidFill>
                <a:latin typeface="Roboto Light"/>
                <a:ea typeface="Roboto Light"/>
                <a:cs typeface="Roboto Light"/>
                <a:sym typeface="Roboto Light"/>
              </a:rPr>
              <a:t> to automatically exploit known vulnerabilities.</a:t>
            </a:r>
            <a:endParaRPr sz="1600">
              <a:solidFill>
                <a:srgbClr val="24292E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45720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24292E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30200" lvl="0" marL="45720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600"/>
              <a:buChar char="●"/>
            </a:pPr>
            <a:r>
              <a:rPr lang="en" sz="1600">
                <a:solidFill>
                  <a:srgbClr val="24292E"/>
                </a:solidFill>
                <a:latin typeface="Roboto Medium"/>
                <a:ea typeface="Roboto Medium"/>
                <a:cs typeface="Roboto Medium"/>
                <a:sym typeface="Roboto Medium"/>
              </a:rPr>
              <a:t>Use of Pre-existing Exploits</a:t>
            </a:r>
            <a:r>
              <a:rPr lang="en" sz="1600">
                <a:solidFill>
                  <a:srgbClr val="24292E"/>
                </a:solidFill>
                <a:latin typeface="Roboto Light"/>
                <a:ea typeface="Roboto Light"/>
                <a:cs typeface="Roboto Light"/>
                <a:sym typeface="Roboto Light"/>
              </a:rPr>
              <a:t>: Consultants manually download and deploy exploits developed by other security researchers.</a:t>
            </a:r>
            <a:endParaRPr sz="1600">
              <a:solidFill>
                <a:srgbClr val="24292E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45720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24292E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330200" lvl="0" marL="45720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600"/>
              <a:buChar char="●"/>
            </a:pPr>
            <a:r>
              <a:rPr lang="en" sz="1600">
                <a:solidFill>
                  <a:srgbClr val="24292E"/>
                </a:solidFill>
                <a:latin typeface="Roboto Medium"/>
                <a:ea typeface="Roboto Medium"/>
                <a:cs typeface="Roboto Medium"/>
                <a:sym typeface="Roboto Medium"/>
              </a:rPr>
              <a:t>Custom Exploits</a:t>
            </a:r>
            <a:r>
              <a:rPr lang="en" sz="1600">
                <a:solidFill>
                  <a:srgbClr val="24292E"/>
                </a:solidFill>
                <a:latin typeface="Roboto Light"/>
                <a:ea typeface="Roboto Light"/>
                <a:cs typeface="Roboto Light"/>
                <a:sym typeface="Roboto Light"/>
              </a:rPr>
              <a:t>: Pentesters write their own exploits, typically requiring considerable research into the vulnerabilities discovered in the intelligence gathering phase</a:t>
            </a:r>
            <a:endParaRPr sz="1600">
              <a:solidFill>
                <a:srgbClr val="24292E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24292E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600">
                <a:solidFill>
                  <a:srgbClr val="24292E"/>
                </a:solidFill>
              </a:rPr>
              <a:t>For example: </a:t>
            </a:r>
            <a:r>
              <a:rPr lang="en" sz="1600">
                <a:solidFill>
                  <a:srgbClr val="24292E"/>
                </a:solidFill>
                <a:highlight>
                  <a:srgbClr val="FFFFFF"/>
                </a:highlight>
                <a:latin typeface="Roboto Light"/>
                <a:ea typeface="Roboto Light"/>
                <a:cs typeface="Roboto Light"/>
                <a:sym typeface="Roboto Light"/>
              </a:rPr>
              <a:t>if you find an exposed SSH server during your vulnerability analysis, you might attempt to exploit it with a brute-force attack.</a:t>
            </a:r>
            <a:endParaRPr sz="1600">
              <a:solidFill>
                <a:srgbClr val="24292E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2" name="Shape 1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3" name="Google Shape;1173;p6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C4587"/>
                </a:solidFill>
                <a:latin typeface="Roboto"/>
                <a:ea typeface="Roboto"/>
                <a:cs typeface="Roboto"/>
                <a:sym typeface="Roboto"/>
              </a:rPr>
              <a:t>Step 5: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Post-Exploitation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74" name="Google Shape;1174;p6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Gaining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administrative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privileges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 or accessing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sensitive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 data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175" name="Google Shape;1175;p6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76" name="Google Shape;1176;p6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7" name="Google Shape;1177;p67"/>
          <p:cNvSpPr txBox="1"/>
          <p:nvPr>
            <p:ph idx="3" type="body"/>
          </p:nvPr>
        </p:nvSpPr>
        <p:spPr>
          <a:xfrm>
            <a:off x="12300" y="1294450"/>
            <a:ext cx="9144000" cy="36222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Medium"/>
                <a:ea typeface="Roboto Medium"/>
                <a:cs typeface="Roboto Medium"/>
                <a:sym typeface="Roboto Medium"/>
              </a:rPr>
              <a:t>Privilege</a:t>
            </a:r>
            <a:r>
              <a:rPr lang="en" sz="1600">
                <a:latin typeface="Roboto Medium"/>
                <a:ea typeface="Roboto Medium"/>
                <a:cs typeface="Roboto Medium"/>
                <a:sym typeface="Roboto Medium"/>
              </a:rPr>
              <a:t> escalation</a:t>
            </a:r>
            <a:r>
              <a:rPr lang="en" sz="1600">
                <a:latin typeface="Roboto Light"/>
                <a:ea typeface="Roboto Light"/>
                <a:cs typeface="Roboto Light"/>
                <a:sym typeface="Roboto Light"/>
              </a:rPr>
              <a:t>: Gaining administrative </a:t>
            </a:r>
            <a:r>
              <a:rPr lang="en" sz="1600">
                <a:latin typeface="Roboto Light"/>
                <a:ea typeface="Roboto Light"/>
                <a:cs typeface="Roboto Light"/>
                <a:sym typeface="Roboto Light"/>
              </a:rPr>
              <a:t>privileges</a:t>
            </a:r>
            <a:r>
              <a:rPr lang="en" sz="1600">
                <a:latin typeface="Roboto Light"/>
                <a:ea typeface="Roboto Light"/>
                <a:cs typeface="Roboto Light"/>
                <a:sym typeface="Roboto Light"/>
              </a:rPr>
              <a:t>, which usually implies </a:t>
            </a:r>
            <a:r>
              <a:rPr lang="en" sz="1600">
                <a:latin typeface="Roboto Light"/>
                <a:ea typeface="Roboto Light"/>
                <a:cs typeface="Roboto Light"/>
                <a:sym typeface="Roboto Light"/>
              </a:rPr>
              <a:t>unrestricted</a:t>
            </a:r>
            <a:r>
              <a:rPr lang="en" sz="1600">
                <a:latin typeface="Roboto Light"/>
                <a:ea typeface="Roboto Light"/>
                <a:cs typeface="Roboto Light"/>
                <a:sym typeface="Roboto Light"/>
              </a:rPr>
              <a:t> access to a system </a:t>
            </a:r>
            <a:endParaRPr sz="16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-193040" lvl="0" marL="32004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Vertical escalation</a:t>
            </a:r>
            <a:r>
              <a:rPr lang="en" sz="1600">
                <a:latin typeface="Roboto Light"/>
                <a:ea typeface="Roboto Light"/>
                <a:cs typeface="Roboto Light"/>
                <a:sym typeface="Roboto Light"/>
              </a:rPr>
              <a:t>: gaining higher </a:t>
            </a:r>
            <a:r>
              <a:rPr lang="en" sz="1600">
                <a:latin typeface="Roboto Light"/>
                <a:ea typeface="Roboto Light"/>
                <a:cs typeface="Roboto Light"/>
                <a:sym typeface="Roboto Light"/>
              </a:rPr>
              <a:t>privileges</a:t>
            </a:r>
            <a:r>
              <a:rPr lang="en" sz="1600">
                <a:latin typeface="Roboto Light"/>
                <a:ea typeface="Roboto Light"/>
                <a:cs typeface="Roboto Light"/>
                <a:sym typeface="Roboto Light"/>
              </a:rPr>
              <a:t> on the exploited machine. </a:t>
            </a:r>
            <a:endParaRPr sz="16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-193040" lvl="0" marL="32004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Horizontal escalation</a:t>
            </a:r>
            <a:r>
              <a:rPr lang="en" sz="1600">
                <a:latin typeface="Roboto Light"/>
                <a:ea typeface="Roboto Light"/>
                <a:cs typeface="Roboto Light"/>
                <a:sym typeface="Roboto Light"/>
              </a:rPr>
              <a:t>: moving between machines at the same privilege </a:t>
            </a:r>
            <a:br>
              <a:rPr lang="en" sz="16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1600">
                <a:latin typeface="Roboto Light"/>
                <a:ea typeface="Roboto Light"/>
                <a:cs typeface="Roboto Light"/>
                <a:sym typeface="Roboto Light"/>
              </a:rPr>
              <a:t>(using a user shell on Machine A to get a user shell on </a:t>
            </a:r>
            <a:r>
              <a:rPr lang="en" sz="1600">
                <a:latin typeface="Roboto Light"/>
                <a:ea typeface="Roboto Light"/>
                <a:cs typeface="Roboto Light"/>
                <a:sym typeface="Roboto Light"/>
              </a:rPr>
              <a:t>Machine</a:t>
            </a:r>
            <a:r>
              <a:rPr lang="en" sz="1600">
                <a:latin typeface="Roboto Light"/>
                <a:ea typeface="Roboto Light"/>
                <a:cs typeface="Roboto Light"/>
                <a:sym typeface="Roboto Light"/>
              </a:rPr>
              <a:t> B)</a:t>
            </a:r>
            <a:endParaRPr sz="16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600">
                <a:latin typeface="Roboto Medium"/>
                <a:ea typeface="Roboto Medium"/>
                <a:cs typeface="Roboto Medium"/>
                <a:sym typeface="Roboto Medium"/>
              </a:rPr>
              <a:t>Data exfiltration</a:t>
            </a:r>
            <a:r>
              <a:rPr lang="en" sz="1600">
                <a:latin typeface="Roboto Light"/>
                <a:ea typeface="Roboto Light"/>
                <a:cs typeface="Roboto Light"/>
                <a:sym typeface="Roboto Light"/>
              </a:rPr>
              <a:t>: Stealing </a:t>
            </a:r>
            <a:r>
              <a:rPr lang="en" sz="1600">
                <a:latin typeface="Roboto Light"/>
                <a:ea typeface="Roboto Light"/>
                <a:cs typeface="Roboto Light"/>
                <a:sym typeface="Roboto Light"/>
              </a:rPr>
              <a:t>sensitive</a:t>
            </a:r>
            <a:r>
              <a:rPr lang="en" sz="1600">
                <a:latin typeface="Roboto Light"/>
                <a:ea typeface="Roboto Light"/>
                <a:cs typeface="Roboto Light"/>
                <a:sym typeface="Roboto Light"/>
              </a:rPr>
              <a:t> data, which can cause </a:t>
            </a:r>
            <a:r>
              <a:rPr lang="en" sz="1600">
                <a:latin typeface="Roboto Light"/>
                <a:ea typeface="Roboto Light"/>
                <a:cs typeface="Roboto Light"/>
                <a:sym typeface="Roboto Light"/>
              </a:rPr>
              <a:t>significant</a:t>
            </a:r>
            <a:r>
              <a:rPr lang="en" sz="1600">
                <a:latin typeface="Roboto Light"/>
                <a:ea typeface="Roboto Light"/>
                <a:cs typeface="Roboto Light"/>
                <a:sym typeface="Roboto Light"/>
              </a:rPr>
              <a:t> damage to a </a:t>
            </a:r>
            <a:br>
              <a:rPr lang="en" sz="16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1600">
                <a:latin typeface="Roboto Light"/>
                <a:ea typeface="Roboto Light"/>
                <a:cs typeface="Roboto Light"/>
                <a:sym typeface="Roboto Light"/>
              </a:rPr>
              <a:t>business if it fell into the wrong hands. Tactics include:  </a:t>
            </a:r>
            <a:endParaRPr sz="16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-193040" lvl="0" marL="320040" rtl="0" algn="l">
              <a:spcBef>
                <a:spcPts val="800"/>
              </a:spcBef>
              <a:spcAft>
                <a:spcPts val="0"/>
              </a:spcAft>
              <a:buSzPts val="1600"/>
              <a:buFont typeface="Roboto Light"/>
              <a:buChar char="●"/>
            </a:pPr>
            <a:r>
              <a:rPr lang="en" sz="1600">
                <a:latin typeface="Roboto Light"/>
                <a:ea typeface="Roboto Light"/>
                <a:cs typeface="Roboto Light"/>
                <a:sym typeface="Roboto Light"/>
              </a:rPr>
              <a:t>Downloading files</a:t>
            </a:r>
            <a:endParaRPr sz="16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-193040" lvl="0" marL="320040" rtl="0" algn="l">
              <a:spcBef>
                <a:spcPts val="0"/>
              </a:spcBef>
              <a:spcAft>
                <a:spcPts val="0"/>
              </a:spcAft>
              <a:buSzPts val="1600"/>
              <a:buFont typeface="Roboto Light"/>
              <a:buChar char="●"/>
            </a:pPr>
            <a:r>
              <a:rPr lang="en" sz="1600">
                <a:latin typeface="Roboto Light"/>
                <a:ea typeface="Roboto Light"/>
                <a:cs typeface="Roboto Light"/>
                <a:sym typeface="Roboto Light"/>
              </a:rPr>
              <a:t>Running database queries</a:t>
            </a:r>
            <a:endParaRPr sz="16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-193040" lvl="0" marL="320040" rtl="0" algn="l">
              <a:spcBef>
                <a:spcPts val="0"/>
              </a:spcBef>
              <a:spcAft>
                <a:spcPts val="0"/>
              </a:spcAft>
              <a:buSzPts val="1600"/>
              <a:buFont typeface="Roboto Light"/>
              <a:buChar char="●"/>
            </a:pPr>
            <a:r>
              <a:rPr lang="en" sz="1600">
                <a:latin typeface="Roboto Light"/>
                <a:ea typeface="Roboto Light"/>
                <a:cs typeface="Roboto Light"/>
                <a:sym typeface="Roboto Light"/>
              </a:rPr>
              <a:t>Creating</a:t>
            </a:r>
            <a:r>
              <a:rPr lang="en" sz="1600">
                <a:latin typeface="Roboto Light"/>
                <a:ea typeface="Roboto Light"/>
                <a:cs typeface="Roboto Light"/>
                <a:sym typeface="Roboto Light"/>
              </a:rPr>
              <a:t> a user that allows access </a:t>
            </a:r>
            <a:endParaRPr sz="1600"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6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0124D"/>
                </a:solidFill>
              </a:rPr>
              <a:t>Step 6: </a:t>
            </a:r>
            <a:r>
              <a:rPr lang="en"/>
              <a:t>Finalizing </a:t>
            </a:r>
            <a:r>
              <a:rPr lang="en"/>
              <a:t>Report</a:t>
            </a:r>
            <a:endParaRPr/>
          </a:p>
        </p:txBody>
      </p:sp>
      <p:sp>
        <p:nvSpPr>
          <p:cNvPr id="1183" name="Google Shape;1183;p6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84" name="Google Shape;1184;p6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5" name="Google Shape;1185;p68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Pentesters should be documenting data </a:t>
            </a:r>
            <a:r>
              <a:rPr b="1" lang="en" sz="1800">
                <a:solidFill>
                  <a:srgbClr val="20124D"/>
                </a:solidFill>
              </a:rPr>
              <a:t>every step of the process</a:t>
            </a:r>
            <a:r>
              <a:rPr b="1" lang="en" sz="1800"/>
              <a:t>. </a:t>
            </a:r>
            <a:endParaRPr b="1" sz="18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/>
              <a:t>The last step of a penetration test is finalizing the presentation of data, not collecting the data.</a:t>
            </a: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  <p:pic>
        <p:nvPicPr>
          <p:cNvPr id="1186" name="Google Shape;1186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5650" y="2446575"/>
            <a:ext cx="4167149" cy="2344024"/>
          </a:xfrm>
          <a:prstGeom prst="rect">
            <a:avLst/>
          </a:prstGeom>
          <a:noFill/>
          <a:ln>
            <a:noFill/>
          </a:ln>
          <a:effectLst>
            <a:reflection blurRad="0" dir="5400000" dist="38100" endA="0" endPos="12000" fadeDir="5400012" kx="0" rotWithShape="0" algn="bl" stPos="0" sy="-100000" ky="0"/>
          </a:effectLst>
        </p:spPr>
      </p:pic>
      <p:pic>
        <p:nvPicPr>
          <p:cNvPr id="1187" name="Google Shape;1187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4536796" y="2446575"/>
            <a:ext cx="4167154" cy="2344024"/>
          </a:xfrm>
          <a:prstGeom prst="rect">
            <a:avLst/>
          </a:prstGeom>
          <a:noFill/>
          <a:ln>
            <a:noFill/>
          </a:ln>
          <a:effectLst>
            <a:reflection blurRad="0" dir="5400000" dist="38100" endA="0" endPos="12000" fadeDir="5400012" kx="0" rotWithShape="0" algn="bl" stPos="0" sy="-100000" ky="0"/>
          </a:effectLst>
        </p:spPr>
      </p:pic>
      <p:sp>
        <p:nvSpPr>
          <p:cNvPr id="1188" name="Google Shape;1188;p6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Reporting is n</a:t>
            </a:r>
            <a:r>
              <a:rPr lang="en"/>
              <a:t>ot quite the last step...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2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3" name="Google Shape;1193;p69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Intelligence Gathering Tools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94" name="Google Shape;1194;p6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95" name="Google Shape;1195;p69"/>
          <p:cNvSpPr txBox="1"/>
          <p:nvPr>
            <p:ph idx="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96" name="Google Shape;1196;p6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0" name="Shape 1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1" name="Google Shape;1201;p7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45F06"/>
                </a:solidFill>
              </a:rPr>
              <a:t>Intelligence Gathering Tools</a:t>
            </a:r>
            <a:endParaRPr/>
          </a:p>
        </p:txBody>
      </p:sp>
      <p:sp>
        <p:nvSpPr>
          <p:cNvPr id="1202" name="Google Shape;1202;p7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Pentesters commonly focus on two classes of vulnerabilities:</a:t>
            </a:r>
            <a:endParaRPr/>
          </a:p>
        </p:txBody>
      </p:sp>
      <p:sp>
        <p:nvSpPr>
          <p:cNvPr id="1203" name="Google Shape;1203;p7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04" name="Google Shape;1204;p7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5" name="Google Shape;1205;p70"/>
          <p:cNvSpPr txBox="1"/>
          <p:nvPr>
            <p:ph idx="3" type="body"/>
          </p:nvPr>
        </p:nvSpPr>
        <p:spPr>
          <a:xfrm>
            <a:off x="175" y="1183050"/>
            <a:ext cx="9144000" cy="37236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Network Vulnerabilities: </a:t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Vulnerabilities due to improperly configured services or poorly patched machines on the client's network.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Social Vulnerabilities: </a:t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Pentesters sometimes assess an organization's readiness for social engineering attacks by running phishing and other campaigns against their client's organization.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5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1026;p5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 Objectives</a:t>
            </a:r>
            <a:endParaRPr/>
          </a:p>
        </p:txBody>
      </p:sp>
      <p:sp>
        <p:nvSpPr>
          <p:cNvPr id="1027" name="Google Shape;1027;p5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 the end of class today, students will be able to:</a:t>
            </a:r>
            <a:endParaRPr/>
          </a:p>
        </p:txBody>
      </p:sp>
      <p:sp>
        <p:nvSpPr>
          <p:cNvPr id="1028" name="Google Shape;1028;p5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29" name="Google Shape;1029;p5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0" name="Google Shape;1030;p53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Articulate the steps of the Penetration Testing Execution Standard.</a:t>
            </a:r>
            <a:endParaRPr sz="1800"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Use Nmap to perform host discovery and port scan targets.</a:t>
            </a:r>
            <a:endParaRPr sz="1800"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Use Nessus to perform vulnerability scans.</a:t>
            </a:r>
            <a:endParaRPr sz="1800"/>
          </a:p>
        </p:txBody>
      </p:sp>
      <p:sp>
        <p:nvSpPr>
          <p:cNvPr id="1031" name="Google Shape;1031;p53"/>
          <p:cNvSpPr/>
          <p:nvPr/>
        </p:nvSpPr>
        <p:spPr>
          <a:xfrm>
            <a:off x="496800" y="1284250"/>
            <a:ext cx="261900" cy="268500"/>
          </a:xfrm>
          <a:prstGeom prst="bevel">
            <a:avLst>
              <a:gd fmla="val 12500" name="adj"/>
            </a:avLst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00FF00"/>
              </a:highlight>
            </a:endParaRPr>
          </a:p>
        </p:txBody>
      </p:sp>
      <p:sp>
        <p:nvSpPr>
          <p:cNvPr id="1032" name="Google Shape;1032;p53"/>
          <p:cNvSpPr/>
          <p:nvPr/>
        </p:nvSpPr>
        <p:spPr>
          <a:xfrm>
            <a:off x="496800" y="1832750"/>
            <a:ext cx="261900" cy="268500"/>
          </a:xfrm>
          <a:prstGeom prst="bevel">
            <a:avLst>
              <a:gd fmla="val 12500" name="adj"/>
            </a:avLst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3" name="Google Shape;1033;p53"/>
          <p:cNvSpPr/>
          <p:nvPr/>
        </p:nvSpPr>
        <p:spPr>
          <a:xfrm>
            <a:off x="496800" y="2381250"/>
            <a:ext cx="261900" cy="268500"/>
          </a:xfrm>
          <a:prstGeom prst="bevel">
            <a:avLst>
              <a:gd fmla="val 12500" name="adj"/>
            </a:avLst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9" name="Shape 1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0" name="Google Shape;1210;p7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45F06"/>
                </a:solidFill>
              </a:rPr>
              <a:t>Intelligence Gathering Tools</a:t>
            </a:r>
            <a:endParaRPr/>
          </a:p>
        </p:txBody>
      </p:sp>
      <p:sp>
        <p:nvSpPr>
          <p:cNvPr id="1211" name="Google Shape;1211;p71"/>
          <p:cNvSpPr txBox="1"/>
          <p:nvPr>
            <p:ph idx="1" type="subTitle"/>
          </p:nvPr>
        </p:nvSpPr>
        <p:spPr>
          <a:xfrm>
            <a:off x="175" y="3197900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good baseline goal for intelligence gathering involves: </a:t>
            </a:r>
            <a:endParaRPr/>
          </a:p>
        </p:txBody>
      </p:sp>
      <p:sp>
        <p:nvSpPr>
          <p:cNvPr id="1212" name="Google Shape;1212;p7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13" name="Google Shape;1213;p7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4" name="Google Shape;1214;p71"/>
          <p:cNvSpPr txBox="1"/>
          <p:nvPr>
            <p:ph idx="3" type="body"/>
          </p:nvPr>
        </p:nvSpPr>
        <p:spPr>
          <a:xfrm>
            <a:off x="175" y="3744950"/>
            <a:ext cx="9144000" cy="10956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Enumerating all subdomains associated with the client’s domain name.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Port-scanning in-scope subdomains.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Collecting as much email and social </a:t>
            </a:r>
            <a:r>
              <a:rPr lang="en"/>
              <a:t>information</a:t>
            </a:r>
            <a:r>
              <a:rPr lang="en"/>
              <a:t> as possible about the </a:t>
            </a:r>
            <a:r>
              <a:rPr lang="en"/>
              <a:t>organization's</a:t>
            </a:r>
            <a:r>
              <a:rPr lang="en"/>
              <a:t> employees.</a:t>
            </a:r>
            <a:r>
              <a:rPr lang="en" sz="1800"/>
              <a:t> </a:t>
            </a:r>
            <a:endParaRPr sz="1800"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  <p:sp>
        <p:nvSpPr>
          <p:cNvPr id="1215" name="Google Shape;1215;p71"/>
          <p:cNvSpPr txBox="1"/>
          <p:nvPr>
            <p:ph idx="3" type="body"/>
          </p:nvPr>
        </p:nvSpPr>
        <p:spPr>
          <a:xfrm>
            <a:off x="175" y="709950"/>
            <a:ext cx="9144000" cy="23847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At a minimum, intelligence gathering usually entails: 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Mapping the Network: </a:t>
            </a:r>
            <a:r>
              <a:rPr lang="en"/>
              <a:t>Finding machines controlled by your client, and mapping their connections to one another.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Fingerprinting Servers: </a:t>
            </a:r>
            <a:r>
              <a:rPr lang="en"/>
              <a:t>Determining which services and operating systems are running on which machines.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Organizational Research: </a:t>
            </a:r>
            <a:r>
              <a:rPr lang="en"/>
              <a:t>If social engineering attacks are in-scope, intelligence gathering also entails finding the names, contact information, and even social media profiles of as many employees as possible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72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anchorCtr="0" anchor="t" bIns="0" lIns="457200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35 minutes</a:t>
            </a:r>
            <a:endParaRPr/>
          </a:p>
        </p:txBody>
      </p:sp>
      <p:sp>
        <p:nvSpPr>
          <p:cNvPr id="1221" name="Google Shape;1221;p7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22" name="Google Shape;1222;p7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3" name="Google Shape;1223;p72"/>
          <p:cNvSpPr txBox="1"/>
          <p:nvPr>
            <p:ph idx="2" type="title"/>
          </p:nvPr>
        </p:nvSpPr>
        <p:spPr>
          <a:xfrm>
            <a:off x="273900" y="1042875"/>
            <a:ext cx="8794200" cy="2764200"/>
          </a:xfrm>
          <a:prstGeom prst="rect">
            <a:avLst/>
          </a:prstGeom>
        </p:spPr>
        <p:txBody>
          <a:bodyPr anchorCtr="0" anchor="t" bIns="457200" lIns="2560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/>
              <a:t>Activity: </a:t>
            </a:r>
            <a:r>
              <a:rPr lang="en" sz="2800">
                <a:latin typeface="Roboto Light"/>
                <a:ea typeface="Roboto Light"/>
                <a:cs typeface="Roboto Light"/>
                <a:sym typeface="Roboto Light"/>
              </a:rPr>
              <a:t>Scanning and Enumeration</a:t>
            </a:r>
            <a:endParaRPr sz="28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In this exercise, you’ll use ZenMap to scan and map a subnet. </a:t>
            </a:r>
            <a:br>
              <a:rPr lang="en" sz="1800">
                <a:solidFill>
                  <a:schemeClr val="dk1"/>
                </a:solidFill>
              </a:rPr>
            </a:br>
            <a:br>
              <a:rPr lang="en" sz="1800">
                <a:solidFill>
                  <a:schemeClr val="dk1"/>
                </a:solidFill>
              </a:rPr>
            </a:br>
            <a:r>
              <a:rPr lang="en" sz="1600">
                <a:solidFill>
                  <a:schemeClr val="dk1"/>
                </a:solidFill>
              </a:rPr>
              <a:t>Search for </a:t>
            </a:r>
            <a:r>
              <a:rPr b="1" lang="en" sz="1600">
                <a:solidFill>
                  <a:schemeClr val="dk1"/>
                </a:solidFill>
              </a:rPr>
              <a:t>Scanning and Enumeration Lab</a:t>
            </a:r>
            <a:br>
              <a:rPr b="1" lang="en" sz="1600">
                <a:solidFill>
                  <a:schemeClr val="dk1"/>
                </a:solidFill>
              </a:rPr>
            </a:br>
            <a:br>
              <a:rPr b="1" lang="en" sz="1600">
                <a:solidFill>
                  <a:schemeClr val="dk1"/>
                </a:solidFill>
              </a:rPr>
            </a:br>
            <a:r>
              <a:rPr lang="en" sz="1600">
                <a:solidFill>
                  <a:schemeClr val="dk1"/>
                </a:solidFill>
              </a:rPr>
              <a:t>You will use the</a:t>
            </a:r>
            <a:r>
              <a:rPr b="1" lang="en" sz="1600">
                <a:solidFill>
                  <a:schemeClr val="dk1"/>
                </a:solidFill>
              </a:rPr>
              <a:t> Part 1 - Performing Initial Scans with Zenmap and Nmap</a:t>
            </a:r>
            <a:r>
              <a:rPr lang="en" sz="1600">
                <a:solidFill>
                  <a:schemeClr val="dk1"/>
                </a:solidFill>
              </a:rPr>
              <a:t> instructions inside the lab environment. Stop once you reach </a:t>
            </a:r>
            <a:r>
              <a:rPr b="1" lang="en" sz="1600">
                <a:solidFill>
                  <a:schemeClr val="dk1"/>
                </a:solidFill>
              </a:rPr>
              <a:t>Part 2 - Run a Vulnerability Scan with OpenVAS </a:t>
            </a:r>
            <a:r>
              <a:rPr lang="en" sz="1600">
                <a:solidFill>
                  <a:schemeClr val="dk1"/>
                </a:solidFill>
              </a:rPr>
              <a:t>instructions.</a:t>
            </a:r>
            <a:endParaRPr sz="16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uFill>
                <a:noFill/>
              </a:uFill>
              <a:hlinkClick r:id="rId3"/>
            </a:endParaRPr>
          </a:p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7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29" name="Google Shape;1229;p73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0" name="Google Shape;1230;p73"/>
          <p:cNvSpPr txBox="1"/>
          <p:nvPr/>
        </p:nvSpPr>
        <p:spPr>
          <a:xfrm>
            <a:off x="2431650" y="3634800"/>
            <a:ext cx="4268100" cy="64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85200C"/>
                </a:solidFill>
                <a:latin typeface="Roboto Mono"/>
                <a:ea typeface="Roboto Mono"/>
                <a:cs typeface="Roboto Mono"/>
                <a:sym typeface="Roboto Mono"/>
              </a:rPr>
              <a:t>Scanning and Enumeration</a:t>
            </a:r>
            <a:endParaRPr sz="1800">
              <a:solidFill>
                <a:srgbClr val="85200C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7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9" name="Shape 1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0" name="Google Shape;1240;p75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Nessus Set-up and Configuration</a:t>
            </a:r>
            <a:endParaRPr/>
          </a:p>
        </p:txBody>
      </p:sp>
      <p:sp>
        <p:nvSpPr>
          <p:cNvPr id="1241" name="Google Shape;1241;p7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42" name="Google Shape;1242;p75"/>
          <p:cNvSpPr txBox="1"/>
          <p:nvPr>
            <p:ph idx="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43" name="Google Shape;1243;p75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7" name="Shape 1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8" name="Google Shape;1248;p7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Vulnerability Assessment</a:t>
            </a:r>
            <a:endParaRPr/>
          </a:p>
        </p:txBody>
      </p:sp>
      <p:sp>
        <p:nvSpPr>
          <p:cNvPr id="1249" name="Google Shape;1249;p7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1200"/>
              </a:spcAft>
              <a:buNone/>
            </a:pPr>
            <a:r>
              <a:rPr lang="en">
                <a:solidFill>
                  <a:srgbClr val="24292E"/>
                </a:solidFill>
              </a:rPr>
              <a:t>Vulnerability scanning is the next step after information gathering.</a:t>
            </a:r>
            <a:endParaRPr/>
          </a:p>
        </p:txBody>
      </p:sp>
      <p:sp>
        <p:nvSpPr>
          <p:cNvPr id="1250" name="Google Shape;1250;p7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51" name="Google Shape;1251;p7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2" name="Google Shape;1252;p76"/>
          <p:cNvSpPr txBox="1"/>
          <p:nvPr>
            <p:ph idx="3" type="body"/>
          </p:nvPr>
        </p:nvSpPr>
        <p:spPr>
          <a:xfrm>
            <a:off x="175" y="1436225"/>
            <a:ext cx="9144000" cy="34701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</a:rPr>
              <a:t>After enumerating hosts and services, you correlate those services with known vulnerabilities.</a:t>
            </a:r>
            <a:endParaRPr sz="600">
              <a:solidFill>
                <a:srgbClr val="24292E"/>
              </a:solidFill>
            </a:endParaRPr>
          </a:p>
          <a:p>
            <a:pPr indent="0" lvl="0" marL="457200" rtl="0" algn="l">
              <a:lnSpc>
                <a:spcPct val="114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24292E"/>
              </a:solidFill>
            </a:endParaRPr>
          </a:p>
          <a:p>
            <a:pPr indent="-342900" lvl="0" marL="457200" rtl="0" algn="l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Clr>
                <a:srgbClr val="24292E"/>
              </a:buClr>
              <a:buSzPts val="1800"/>
              <a:buChar char="●"/>
            </a:pPr>
            <a:r>
              <a:rPr lang="en" sz="1800">
                <a:solidFill>
                  <a:srgbClr val="24292E"/>
                </a:solidFill>
              </a:rPr>
              <a:t>In previous lessons, we have used </a:t>
            </a:r>
            <a:r>
              <a:rPr b="1" lang="en" sz="1800">
                <a:solidFill>
                  <a:srgbClr val="24292E"/>
                </a:solidFill>
              </a:rPr>
              <a:t>Nmap</a:t>
            </a:r>
            <a:r>
              <a:rPr lang="en" sz="1800">
                <a:solidFill>
                  <a:srgbClr val="24292E"/>
                </a:solidFill>
              </a:rPr>
              <a:t> to perform vulnerability scans. Today, they'll revisit nmap, with additional focus on:</a:t>
            </a:r>
            <a:endParaRPr sz="1800">
              <a:solidFill>
                <a:srgbClr val="24292E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24292E"/>
              </a:buClr>
              <a:buSzPts val="1800"/>
              <a:buFont typeface="Roboto"/>
              <a:buChar char="○"/>
            </a:pPr>
            <a:r>
              <a:rPr lang="en" sz="1800">
                <a:solidFill>
                  <a:srgbClr val="24292E"/>
                </a:solidFill>
              </a:rPr>
              <a:t>Scan types</a:t>
            </a:r>
            <a:endParaRPr sz="1800">
              <a:solidFill>
                <a:srgbClr val="24292E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800"/>
              <a:buFont typeface="Roboto"/>
              <a:buChar char="○"/>
            </a:pPr>
            <a:r>
              <a:rPr lang="en" sz="1800">
                <a:solidFill>
                  <a:srgbClr val="24292E"/>
                </a:solidFill>
              </a:rPr>
              <a:t>Saving output</a:t>
            </a:r>
            <a:endParaRPr sz="1800">
              <a:solidFill>
                <a:srgbClr val="24292E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800"/>
              <a:buFont typeface="Roboto"/>
              <a:buChar char="○"/>
            </a:pPr>
            <a:r>
              <a:rPr lang="en" sz="1800">
                <a:solidFill>
                  <a:srgbClr val="24292E"/>
                </a:solidFill>
              </a:rPr>
              <a:t>Researching vulnerabilities</a:t>
            </a:r>
            <a:endParaRPr sz="1800">
              <a:solidFill>
                <a:srgbClr val="24292E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6" name="Shape 1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7" name="Google Shape;1257;p7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Enumerating Services</a:t>
            </a:r>
            <a:endParaRPr/>
          </a:p>
        </p:txBody>
      </p:sp>
      <p:sp>
        <p:nvSpPr>
          <p:cNvPr id="1258" name="Google Shape;1258;p7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Port scans determine which ports are exposed and which services are running on the target. </a:t>
            </a:r>
            <a:endParaRPr/>
          </a:p>
        </p:txBody>
      </p:sp>
      <p:sp>
        <p:nvSpPr>
          <p:cNvPr id="1259" name="Google Shape;1259;p7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60" name="Google Shape;1260;p7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1" name="Google Shape;1261;p77"/>
          <p:cNvSpPr txBox="1"/>
          <p:nvPr>
            <p:ph idx="3" type="body"/>
          </p:nvPr>
        </p:nvSpPr>
        <p:spPr>
          <a:xfrm>
            <a:off x="175" y="1490450"/>
            <a:ext cx="9144000" cy="34161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Nmap can scan both TCP and UDP ports. </a:t>
            </a:r>
            <a:endParaRPr/>
          </a:p>
          <a:p>
            <a:pPr indent="-317500" lvl="0" marL="457200" rtl="0" algn="l"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Most familiar services, such as 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HTTP</a:t>
            </a:r>
            <a:r>
              <a:rPr lang="en"/>
              <a:t>, 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FTP</a:t>
            </a:r>
            <a:r>
              <a:rPr lang="en"/>
              <a:t>, and 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SMTP</a:t>
            </a:r>
            <a:r>
              <a:rPr lang="en"/>
              <a:t>, run over TCP.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Notable services such as 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DNS (53),</a:t>
            </a:r>
            <a:r>
              <a:rPr lang="en"/>
              <a:t> 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DHCP(67/68)</a:t>
            </a:r>
            <a:r>
              <a:rPr lang="en"/>
              <a:t>, and 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TFTP (69)</a:t>
            </a:r>
            <a:r>
              <a:rPr lang="en"/>
              <a:t>, run over UDP. 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Begin by conducting a SYN scan of a target.</a:t>
            </a:r>
            <a:endParaRPr/>
          </a:p>
          <a:p>
            <a:pPr indent="-317500" lvl="0" marL="457200" rtl="0" algn="l"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SYN scan exchange SYN-SYN/ACK packets, but do not open a connection. 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1" lang="en"/>
              <a:t>Run a SYN Scan with</a:t>
            </a:r>
            <a:r>
              <a:rPr lang="en"/>
              <a:t>: 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nmap -sS &lt;Target IP Addess&gt;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rPr b="1" lang="en"/>
              <a:t>Run a UDP scan against specific ports</a:t>
            </a:r>
            <a:r>
              <a:rPr lang="en"/>
              <a:t>: 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nmap -sU -p53, 67,68,69 &lt;Target IP Address&gt;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5" name="Shape 1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6" name="Google Shape;1266;p7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Banner Grabbing and Version Detection</a:t>
            </a:r>
            <a:endParaRPr/>
          </a:p>
        </p:txBody>
      </p:sp>
      <p:sp>
        <p:nvSpPr>
          <p:cNvPr id="1267" name="Google Shape;1267;p7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Demonstrate with crackme.cenzic.com:</a:t>
            </a:r>
            <a:endParaRPr/>
          </a:p>
        </p:txBody>
      </p:sp>
      <p:sp>
        <p:nvSpPr>
          <p:cNvPr id="1268" name="Google Shape;1268;p7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69" name="Google Shape;1269;p7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0" name="Google Shape;1270;p78"/>
          <p:cNvSpPr txBox="1"/>
          <p:nvPr>
            <p:ph idx="3" type="body"/>
          </p:nvPr>
        </p:nvSpPr>
        <p:spPr>
          <a:xfrm>
            <a:off x="175" y="1183050"/>
            <a:ext cx="9144000" cy="37236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In order to exploit an exposed port, you need to know which service it furnished.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Nmap can determine which services are running on which port via </a:t>
            </a:r>
            <a:r>
              <a:rPr b="1" lang="en">
                <a:solidFill>
                  <a:schemeClr val="dk1"/>
                </a:solidFill>
              </a:rPr>
              <a:t>banner grabbing</a:t>
            </a:r>
            <a:r>
              <a:rPr lang="en">
                <a:solidFill>
                  <a:schemeClr val="dk1"/>
                </a:solidFill>
              </a:rPr>
              <a:t>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●"/>
            </a:pP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Banner grabbing opens a  connection to a port and prints out anything that the server sends within five seconds.</a:t>
            </a:r>
            <a:endParaRPr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●"/>
            </a:pP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Servers often sends a string describing themselves, such as </a:t>
            </a:r>
            <a:r>
              <a:rPr lang="en">
                <a:solidFill>
                  <a:schemeClr val="dk1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220 FTP version 1.0\x0D\x0A.</a:t>
            </a:r>
            <a:endParaRPr>
              <a:solidFill>
                <a:schemeClr val="dk1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Nmap performs service and version detection with the -sV flag.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●"/>
            </a:pPr>
            <a:r>
              <a:rPr lang="en">
                <a:solidFill>
                  <a:schemeClr val="dk1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Nmap -sV crackme.cenzic.com</a:t>
            </a: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endParaRPr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Print full banners with </a:t>
            </a:r>
            <a:r>
              <a:rPr lang="en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--script=banner</a:t>
            </a:r>
            <a:endParaRPr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●"/>
            </a:pPr>
            <a:r>
              <a:rPr lang="en">
                <a:solidFill>
                  <a:schemeClr val="dk1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Nmap -sV --script=banner crackme.cenzic.com</a:t>
            </a: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endParaRPr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7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Vulnerability Scanning</a:t>
            </a:r>
            <a:endParaRPr/>
          </a:p>
        </p:txBody>
      </p:sp>
      <p:sp>
        <p:nvSpPr>
          <p:cNvPr id="1276" name="Google Shape;1276;p7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Attackers can often penetrate machines by exploiting known vulnerabilities in old software.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1277" name="Google Shape;1277;p7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78" name="Google Shape;1278;p7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9" name="Google Shape;1279;p79"/>
          <p:cNvSpPr txBox="1"/>
          <p:nvPr>
            <p:ph idx="3" type="body"/>
          </p:nvPr>
        </p:nvSpPr>
        <p:spPr>
          <a:xfrm>
            <a:off x="175" y="1315100"/>
            <a:ext cx="9144000" cy="35913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Attackers will look up a service by version in a database of known vulnerabilities and use the results to guide their exploitation. 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4292E"/>
                </a:solidFill>
              </a:rPr>
              <a:t>We can automatically look up known vulnerabilities for a given service with the --script vulners switch.</a:t>
            </a:r>
            <a:endParaRPr>
              <a:solidFill>
                <a:srgbClr val="24292E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4292E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4292E"/>
              </a:buClr>
              <a:buSzPts val="1400"/>
              <a:buFont typeface="Arial"/>
              <a:buChar char="●"/>
            </a:pPr>
            <a:r>
              <a:rPr lang="en">
                <a:solidFill>
                  <a:srgbClr val="24292E"/>
                </a:solidFill>
              </a:rPr>
              <a:t>Install vulners with: </a:t>
            </a:r>
            <a:r>
              <a:rPr b="1" lang="en">
                <a:latin typeface="Roboto Mono"/>
                <a:ea typeface="Roboto Mono"/>
                <a:cs typeface="Roboto Mono"/>
                <a:sym typeface="Roboto Mono"/>
              </a:rPr>
              <a:t>curl -o /usr/share/nmap/scripts/vulners.nse </a:t>
            </a:r>
            <a:r>
              <a:rPr b="1" lang="en" u="sng">
                <a:latin typeface="Roboto Mono"/>
                <a:ea typeface="Roboto Mono"/>
                <a:cs typeface="Roboto Mono"/>
                <a:sym typeface="Roboto Mono"/>
                <a:hlinkClick r:id="rId3"/>
              </a:rPr>
              <a:t>https://raw.githubusercontent.com/vulnersCom/nmap-vulners/master/vulners.nse</a:t>
            </a:r>
            <a:endParaRPr b="1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24292E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4292E"/>
                </a:solidFill>
              </a:rPr>
              <a:t>Run: </a:t>
            </a:r>
            <a:r>
              <a:rPr b="1" lang="en">
                <a:solidFill>
                  <a:srgbClr val="24292E"/>
                </a:solidFill>
                <a:latin typeface="Roboto Mono"/>
                <a:ea typeface="Roboto Mono"/>
                <a:cs typeface="Roboto Mono"/>
                <a:sym typeface="Roboto Mono"/>
              </a:rPr>
              <a:t>nmap -sV --script vulners crackme.cenzic.com</a:t>
            </a:r>
            <a:endParaRPr b="1">
              <a:solidFill>
                <a:srgbClr val="24292E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4292E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4292E"/>
                </a:solidFill>
              </a:rPr>
              <a:t>Save the results of this scan to a file: </a:t>
            </a:r>
            <a:r>
              <a:rPr b="1" lang="en">
                <a:solidFill>
                  <a:srgbClr val="24292E"/>
                </a:solidFill>
                <a:latin typeface="Roboto Mono"/>
                <a:ea typeface="Roboto Mono"/>
                <a:cs typeface="Roboto Mono"/>
                <a:sym typeface="Roboto Mono"/>
              </a:rPr>
              <a:t>nmap -sV --script vulners crackme.cenzic.com -oN filename</a:t>
            </a:r>
            <a:endParaRPr b="1">
              <a:solidFill>
                <a:srgbClr val="24292E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50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3" name="Shape 1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4" name="Google Shape;1284;p8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Overview of Nessus</a:t>
            </a:r>
            <a:endParaRPr/>
          </a:p>
        </p:txBody>
      </p:sp>
      <p:sp>
        <p:nvSpPr>
          <p:cNvPr id="1285" name="Google Shape;1285;p8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4292E"/>
                </a:solidFill>
              </a:rPr>
              <a:t>Vulners' output is sparse and difficult to parse. </a:t>
            </a:r>
            <a:endParaRPr/>
          </a:p>
        </p:txBody>
      </p:sp>
      <p:sp>
        <p:nvSpPr>
          <p:cNvPr id="1286" name="Google Shape;1286;p8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87" name="Google Shape;1287;p8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8" name="Google Shape;1288;p80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Nessus </a:t>
            </a:r>
            <a:r>
              <a:rPr lang="en"/>
              <a:t>provides a more powerful, graphical vulnerability scanning solution. 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Nessus is used to: </a:t>
            </a:r>
            <a:endParaRPr/>
          </a:p>
          <a:p>
            <a:pPr indent="-317500" lvl="0" marL="457200" rtl="0" algn="l"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Port scan hosts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Identify services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Find vulnerabilities related to these services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rPr lang="en"/>
              <a:t>Nessus allows you to save frequently used scan parameters, browse vulnerability in the web browser, and generate reports, and more. 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54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 to Intelligence Gathering</a:t>
            </a:r>
            <a:endParaRPr/>
          </a:p>
        </p:txBody>
      </p:sp>
      <p:sp>
        <p:nvSpPr>
          <p:cNvPr id="1039" name="Google Shape;1039;p5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40" name="Google Shape;1040;p54"/>
          <p:cNvSpPr txBox="1"/>
          <p:nvPr>
            <p:ph idx="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41" name="Google Shape;1041;p5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92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3" name="Google Shape;1293;p8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94" name="Google Shape;1294;p8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5" name="Google Shape;1295;p81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anchorCtr="0" anchor="t" bIns="0" lIns="457200" spcFirstLastPara="1" rIns="9144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Nessus Demo</a:t>
            </a:r>
            <a:endParaRPr/>
          </a:p>
        </p:txBody>
      </p:sp>
      <p:sp>
        <p:nvSpPr>
          <p:cNvPr id="1296" name="Google Shape;1296;p81"/>
          <p:cNvSpPr txBox="1"/>
          <p:nvPr/>
        </p:nvSpPr>
        <p:spPr>
          <a:xfrm>
            <a:off x="2966225" y="1058650"/>
            <a:ext cx="2247300" cy="8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990000"/>
                </a:solidFill>
                <a:latin typeface="Roboto Mono"/>
                <a:ea typeface="Roboto Mono"/>
                <a:cs typeface="Roboto Mono"/>
                <a:sym typeface="Roboto Mono"/>
              </a:rPr>
              <a:t>Nessus Demo</a:t>
            </a:r>
            <a:endParaRPr sz="2400">
              <a:solidFill>
                <a:srgbClr val="99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0" name="Shape 1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1" name="Google Shape;1301;p82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anchorCtr="0" anchor="t" bIns="0" lIns="457200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40 minutes</a:t>
            </a:r>
            <a:endParaRPr/>
          </a:p>
        </p:txBody>
      </p:sp>
      <p:sp>
        <p:nvSpPr>
          <p:cNvPr id="1302" name="Google Shape;1302;p8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03" name="Google Shape;1303;p8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4" name="Google Shape;1304;p82"/>
          <p:cNvSpPr txBox="1"/>
          <p:nvPr>
            <p:ph idx="2" type="title"/>
          </p:nvPr>
        </p:nvSpPr>
        <p:spPr>
          <a:xfrm>
            <a:off x="274350" y="1042875"/>
            <a:ext cx="8595300" cy="2764200"/>
          </a:xfrm>
          <a:prstGeom prst="rect">
            <a:avLst/>
          </a:prstGeom>
        </p:spPr>
        <p:txBody>
          <a:bodyPr anchorCtr="0" anchor="t" bIns="457200" lIns="2560300" spcFirstLastPara="1" rIns="45720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Activity: </a:t>
            </a:r>
            <a:r>
              <a:rPr lang="en" sz="2200">
                <a:latin typeface="Roboto Light"/>
                <a:ea typeface="Roboto Light"/>
                <a:cs typeface="Roboto Light"/>
                <a:sym typeface="Roboto Light"/>
              </a:rPr>
              <a:t>Nessus Scanning and Reporting</a:t>
            </a:r>
            <a:endParaRPr sz="22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In this activity, you will use Nessus to perform a vulnerability scan. </a:t>
            </a:r>
            <a:br>
              <a:rPr lang="en" sz="1800">
                <a:latin typeface="Roboto Light"/>
                <a:ea typeface="Roboto Light"/>
                <a:cs typeface="Roboto Light"/>
                <a:sym typeface="Roboto Light"/>
              </a:rPr>
            </a:b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Search for </a:t>
            </a:r>
            <a:r>
              <a:rPr b="1" lang="en" sz="1800"/>
              <a:t>Nessus Scanning and Reporting</a:t>
            </a: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.</a:t>
            </a:r>
            <a:br>
              <a:rPr lang="en" sz="1800">
                <a:latin typeface="Roboto Light"/>
                <a:ea typeface="Roboto Light"/>
                <a:cs typeface="Roboto Light"/>
                <a:sym typeface="Roboto Light"/>
              </a:rPr>
            </a:b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Be sure to launch the lab and run the requisite scans yourself as soon as you start the lab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8" name="Shape 1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9" name="Google Shape;1309;p8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10" name="Google Shape;1310;p83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1" name="Google Shape;1311;p83"/>
          <p:cNvSpPr txBox="1"/>
          <p:nvPr/>
        </p:nvSpPr>
        <p:spPr>
          <a:xfrm>
            <a:off x="2132975" y="3714975"/>
            <a:ext cx="5217600" cy="71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990000"/>
                </a:solidFill>
                <a:latin typeface="Roboto Mono"/>
                <a:ea typeface="Roboto Mono"/>
                <a:cs typeface="Roboto Mono"/>
                <a:sym typeface="Roboto Mono"/>
              </a:rPr>
              <a:t>Nessus Scanning and Review</a:t>
            </a:r>
            <a:endParaRPr sz="2400">
              <a:solidFill>
                <a:srgbClr val="99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5" name="Shape 1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6" name="Google Shape;1316;p8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Nessus Scanning and Reporting Review</a:t>
            </a:r>
            <a:endParaRPr/>
          </a:p>
        </p:txBody>
      </p:sp>
      <p:sp>
        <p:nvSpPr>
          <p:cNvPr id="1317" name="Google Shape;1317;p8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8. Notice the different types of “Discovery type”. 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</a:t>
            </a:r>
            <a:r>
              <a:rPr lang="en"/>
              <a:t>. How is this different/similar to NMAP?</a:t>
            </a:r>
            <a:endParaRPr/>
          </a:p>
        </p:txBody>
      </p:sp>
      <p:sp>
        <p:nvSpPr>
          <p:cNvPr id="1318" name="Google Shape;1318;p8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19" name="Google Shape;1319;p8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0" name="Google Shape;1320;p84"/>
          <p:cNvSpPr txBox="1"/>
          <p:nvPr>
            <p:ph idx="3" type="body"/>
          </p:nvPr>
        </p:nvSpPr>
        <p:spPr>
          <a:xfrm>
            <a:off x="175" y="1526975"/>
            <a:ext cx="9144000" cy="33795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24" name="Shape 1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5" name="Google Shape;1325;p8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Nessus Scanning and Reporting Review</a:t>
            </a:r>
            <a:endParaRPr/>
          </a:p>
        </p:txBody>
      </p:sp>
      <p:sp>
        <p:nvSpPr>
          <p:cNvPr id="1326" name="Google Shape;1326;p8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8. Notice the different types of “Discovery type”. 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i. How is this different/similar to NMAP?</a:t>
            </a:r>
            <a:endParaRPr/>
          </a:p>
        </p:txBody>
      </p:sp>
      <p:sp>
        <p:nvSpPr>
          <p:cNvPr id="1327" name="Google Shape;1327;p8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28" name="Google Shape;1328;p8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9" name="Google Shape;1329;p85"/>
          <p:cNvSpPr txBox="1"/>
          <p:nvPr>
            <p:ph idx="3" type="body"/>
          </p:nvPr>
        </p:nvSpPr>
        <p:spPr>
          <a:xfrm>
            <a:off x="175" y="1526975"/>
            <a:ext cx="9144000" cy="33795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24292E"/>
                </a:solidFill>
                <a:highlight>
                  <a:srgbClr val="FFF2CC"/>
                </a:highlight>
              </a:rPr>
              <a:t>Nessus offers host enumeration, port scan (common ports), and port scan (all ports). </a:t>
            </a:r>
            <a:endParaRPr sz="1800">
              <a:solidFill>
                <a:srgbClr val="24292E"/>
              </a:solidFill>
              <a:highlight>
                <a:srgbClr val="FFF2CC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24292E"/>
                </a:solidFill>
                <a:highlight>
                  <a:srgbClr val="FFF2CC"/>
                </a:highlight>
              </a:rPr>
              <a:t>This is similar to Nmap in that it allows us to port scan a target, but different in that we have fewer options. </a:t>
            </a:r>
            <a:endParaRPr sz="1800">
              <a:solidFill>
                <a:srgbClr val="24292E"/>
              </a:solidFill>
              <a:highlight>
                <a:srgbClr val="FFF2CC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24292E"/>
                </a:solidFill>
                <a:highlight>
                  <a:srgbClr val="FFF2CC"/>
                </a:highlight>
              </a:rPr>
              <a:t>Nmap, for example, lets us select between TCP SYN and Connect scans, scan specific ports, etc.</a:t>
            </a:r>
            <a:endParaRPr sz="1800">
              <a:solidFill>
                <a:srgbClr val="24292E"/>
              </a:solidFill>
              <a:highlight>
                <a:srgbClr val="FFF2CC"/>
              </a:highlight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3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Google Shape;1334;p8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Nessus Scanning and Reporting Review</a:t>
            </a:r>
            <a:endParaRPr/>
          </a:p>
        </p:txBody>
      </p:sp>
      <p:sp>
        <p:nvSpPr>
          <p:cNvPr id="1335" name="Google Shape;1335;p8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11b. Notice the default for the SSL search is on “Known SSL ports.” 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i. List one known SSL port.</a:t>
            </a:r>
            <a:endParaRPr/>
          </a:p>
        </p:txBody>
      </p:sp>
      <p:sp>
        <p:nvSpPr>
          <p:cNvPr id="1336" name="Google Shape;1336;p8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37" name="Google Shape;1337;p8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8" name="Google Shape;1338;p86"/>
          <p:cNvSpPr txBox="1"/>
          <p:nvPr>
            <p:ph idx="3" type="body"/>
          </p:nvPr>
        </p:nvSpPr>
        <p:spPr>
          <a:xfrm>
            <a:off x="0" y="1504013"/>
            <a:ext cx="9144000" cy="8007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lang="en">
                <a:highlight>
                  <a:srgbClr val="FFF2CC"/>
                </a:highlight>
              </a:rPr>
              <a:t> </a:t>
            </a:r>
            <a:endParaRPr>
              <a:highlight>
                <a:srgbClr val="FFF2CC"/>
              </a:highlight>
            </a:endParaRPr>
          </a:p>
        </p:txBody>
      </p:sp>
      <p:sp>
        <p:nvSpPr>
          <p:cNvPr id="1339" name="Google Shape;1339;p86"/>
          <p:cNvSpPr txBox="1"/>
          <p:nvPr>
            <p:ph idx="1" type="subTitle"/>
          </p:nvPr>
        </p:nvSpPr>
        <p:spPr>
          <a:xfrm>
            <a:off x="0" y="2625700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ii. Why would you want to search for SSL “on all ports”?</a:t>
            </a:r>
            <a:endParaRPr/>
          </a:p>
        </p:txBody>
      </p:sp>
      <p:sp>
        <p:nvSpPr>
          <p:cNvPr id="1340" name="Google Shape;1340;p86"/>
          <p:cNvSpPr txBox="1"/>
          <p:nvPr>
            <p:ph idx="3" type="body"/>
          </p:nvPr>
        </p:nvSpPr>
        <p:spPr>
          <a:xfrm>
            <a:off x="0" y="3275025"/>
            <a:ext cx="9144000" cy="8007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4" name="Shape 1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5" name="Google Shape;1345;p8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Nessus Scanning and Reporting Review</a:t>
            </a:r>
            <a:endParaRPr/>
          </a:p>
        </p:txBody>
      </p:sp>
      <p:sp>
        <p:nvSpPr>
          <p:cNvPr id="1346" name="Google Shape;1346;p8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11b</a:t>
            </a:r>
            <a:r>
              <a:rPr b="1" lang="en"/>
              <a:t>. Notice the default for the SSL search is on “Known SSL ports.” 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i. List one known SSL port.</a:t>
            </a:r>
            <a:endParaRPr/>
          </a:p>
        </p:txBody>
      </p:sp>
      <p:sp>
        <p:nvSpPr>
          <p:cNvPr id="1347" name="Google Shape;1347;p8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48" name="Google Shape;1348;p8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9" name="Google Shape;1349;p87"/>
          <p:cNvSpPr txBox="1"/>
          <p:nvPr>
            <p:ph idx="3" type="body"/>
          </p:nvPr>
        </p:nvSpPr>
        <p:spPr>
          <a:xfrm>
            <a:off x="0" y="1504013"/>
            <a:ext cx="9144000" cy="8007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lang="en" sz="1800">
                <a:highlight>
                  <a:srgbClr val="FFF2CC"/>
                </a:highlight>
              </a:rPr>
              <a:t>443 (HTTPS), 995 (POP3-SSL), 993 (IMAP-SSL) </a:t>
            </a:r>
            <a:endParaRPr sz="1800">
              <a:highlight>
                <a:srgbClr val="FFF2CC"/>
              </a:highlight>
            </a:endParaRPr>
          </a:p>
        </p:txBody>
      </p:sp>
      <p:sp>
        <p:nvSpPr>
          <p:cNvPr id="1350" name="Google Shape;1350;p87"/>
          <p:cNvSpPr txBox="1"/>
          <p:nvPr>
            <p:ph idx="1" type="subTitle"/>
          </p:nvPr>
        </p:nvSpPr>
        <p:spPr>
          <a:xfrm>
            <a:off x="0" y="2625700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ii. Why would you want to search for SSL “on all ports”?</a:t>
            </a:r>
            <a:endParaRPr/>
          </a:p>
        </p:txBody>
      </p:sp>
      <p:sp>
        <p:nvSpPr>
          <p:cNvPr id="1351" name="Google Shape;1351;p87"/>
          <p:cNvSpPr txBox="1"/>
          <p:nvPr>
            <p:ph idx="3" type="body"/>
          </p:nvPr>
        </p:nvSpPr>
        <p:spPr>
          <a:xfrm>
            <a:off x="0" y="3275025"/>
            <a:ext cx="9144000" cy="8007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8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Nessus Scanning and Reporting Review</a:t>
            </a:r>
            <a:endParaRPr/>
          </a:p>
        </p:txBody>
      </p:sp>
      <p:sp>
        <p:nvSpPr>
          <p:cNvPr id="1357" name="Google Shape;1357;p8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11b. Notice the default for the SSL search is on “Known SSL ports.” 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i. List one known SSL port.</a:t>
            </a:r>
            <a:endParaRPr/>
          </a:p>
        </p:txBody>
      </p:sp>
      <p:sp>
        <p:nvSpPr>
          <p:cNvPr id="1358" name="Google Shape;1358;p8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59" name="Google Shape;1359;p8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0" name="Google Shape;1360;p88"/>
          <p:cNvSpPr txBox="1"/>
          <p:nvPr>
            <p:ph idx="3" type="body"/>
          </p:nvPr>
        </p:nvSpPr>
        <p:spPr>
          <a:xfrm>
            <a:off x="0" y="1504013"/>
            <a:ext cx="9144000" cy="8007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lang="en" sz="1800">
                <a:highlight>
                  <a:srgbClr val="FFF2CC"/>
                </a:highlight>
              </a:rPr>
              <a:t>443 (HTTPS), 995 (POP3-SSL), 993 (IMAP-SSL) </a:t>
            </a:r>
            <a:endParaRPr sz="1800">
              <a:highlight>
                <a:srgbClr val="FFF2CC"/>
              </a:highlight>
            </a:endParaRPr>
          </a:p>
        </p:txBody>
      </p:sp>
      <p:sp>
        <p:nvSpPr>
          <p:cNvPr id="1361" name="Google Shape;1361;p88"/>
          <p:cNvSpPr txBox="1"/>
          <p:nvPr>
            <p:ph idx="1" type="subTitle"/>
          </p:nvPr>
        </p:nvSpPr>
        <p:spPr>
          <a:xfrm>
            <a:off x="0" y="2625700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ii. Why would you want to search for SSL “on all ports”?</a:t>
            </a:r>
            <a:endParaRPr/>
          </a:p>
        </p:txBody>
      </p:sp>
      <p:sp>
        <p:nvSpPr>
          <p:cNvPr id="1362" name="Google Shape;1362;p88"/>
          <p:cNvSpPr txBox="1"/>
          <p:nvPr>
            <p:ph idx="3" type="body"/>
          </p:nvPr>
        </p:nvSpPr>
        <p:spPr>
          <a:xfrm>
            <a:off x="0" y="3275025"/>
            <a:ext cx="9144000" cy="8007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2CC"/>
                </a:highlight>
              </a:rPr>
              <a:t>Encrypted services can run on any port. There is no reason admins can’t run SSL service son non-standard ports, such as running HTTPS on 8443. </a:t>
            </a:r>
            <a:endParaRPr sz="1800">
              <a:solidFill>
                <a:schemeClr val="dk1"/>
              </a:solidFill>
              <a:highlight>
                <a:srgbClr val="FFF2CC"/>
              </a:highlight>
            </a:endParaRPr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6" name="Shape 1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7" name="Google Shape;1367;p8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Nessus Scanning and Reporting Review</a:t>
            </a:r>
            <a:endParaRPr/>
          </a:p>
        </p:txBody>
      </p:sp>
      <p:sp>
        <p:nvSpPr>
          <p:cNvPr id="1368" name="Google Shape;1368;p8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12bii. Why would you want to add application/file white/blacklisting to your scan? 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9" name="Google Shape;1369;p8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70" name="Google Shape;1370;p8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1" name="Google Shape;1371;p89"/>
          <p:cNvSpPr txBox="1"/>
          <p:nvPr>
            <p:ph idx="3" type="body"/>
          </p:nvPr>
        </p:nvSpPr>
        <p:spPr>
          <a:xfrm>
            <a:off x="175" y="1242050"/>
            <a:ext cx="9144000" cy="36645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5" name="Shape 1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6" name="Google Shape;1376;p9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Nessus Scanning and Reporting Review</a:t>
            </a:r>
            <a:endParaRPr/>
          </a:p>
        </p:txBody>
      </p:sp>
      <p:sp>
        <p:nvSpPr>
          <p:cNvPr id="1377" name="Google Shape;1377;p9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12bii. Why would you want to add application/file white/blacklisting to your scan? 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8" name="Google Shape;1378;p9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79" name="Google Shape;1379;p9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0" name="Google Shape;1380;p90"/>
          <p:cNvSpPr txBox="1"/>
          <p:nvPr>
            <p:ph idx="3" type="body"/>
          </p:nvPr>
        </p:nvSpPr>
        <p:spPr>
          <a:xfrm>
            <a:off x="175" y="1541600"/>
            <a:ext cx="9144000" cy="33651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lang="en" sz="1800">
                <a:highlight>
                  <a:srgbClr val="FFF2CC"/>
                </a:highlight>
              </a:rPr>
              <a:t>These additions help you stay within the scope of your engagement and avoid sending traffic to delicate hosts. </a:t>
            </a:r>
            <a:r>
              <a:rPr lang="en" sz="1800">
                <a:highlight>
                  <a:srgbClr val="FFF2CC"/>
                </a:highlight>
              </a:rPr>
              <a:t> </a:t>
            </a:r>
            <a:endParaRPr sz="1800">
              <a:highlight>
                <a:srgbClr val="FFF2CC"/>
              </a:highlight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5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Google Shape;1046;p5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Lesson Overview</a:t>
            </a:r>
            <a:endParaRPr/>
          </a:p>
        </p:txBody>
      </p:sp>
      <p:sp>
        <p:nvSpPr>
          <p:cNvPr id="1047" name="Google Shape;1047;p55"/>
          <p:cNvSpPr txBox="1"/>
          <p:nvPr>
            <p:ph idx="1" type="subTitle"/>
          </p:nvPr>
        </p:nvSpPr>
        <p:spPr>
          <a:xfrm>
            <a:off x="0" y="675975"/>
            <a:ext cx="9144000" cy="7611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Today, y</a:t>
            </a:r>
            <a:r>
              <a:rPr lang="en"/>
              <a:t>ou’ll be taking the first steps to becoming real hackers</a:t>
            </a:r>
            <a:r>
              <a:rPr i="1" lang="en"/>
              <a:t>...</a:t>
            </a:r>
            <a:endParaRPr i="1"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/>
              <a:t>We’ll cover:</a:t>
            </a:r>
            <a:endParaRPr/>
          </a:p>
        </p:txBody>
      </p:sp>
      <p:sp>
        <p:nvSpPr>
          <p:cNvPr id="1048" name="Google Shape;1048;p5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49" name="Google Shape;1049;p5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0" name="Google Shape;1050;p55"/>
          <p:cNvSpPr/>
          <p:nvPr/>
        </p:nvSpPr>
        <p:spPr>
          <a:xfrm>
            <a:off x="1045025" y="1542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1" name="Google Shape;1051;p55"/>
          <p:cNvSpPr txBox="1"/>
          <p:nvPr>
            <p:ph idx="1" type="subTitle"/>
          </p:nvPr>
        </p:nvSpPr>
        <p:spPr>
          <a:xfrm>
            <a:off x="0" y="1556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Roboto"/>
                <a:ea typeface="Roboto"/>
                <a:cs typeface="Roboto"/>
                <a:sym typeface="Roboto"/>
              </a:rPr>
              <a:t>The business purpose and goals of penetration testing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52" name="Google Shape;1052;p55"/>
          <p:cNvSpPr/>
          <p:nvPr/>
        </p:nvSpPr>
        <p:spPr>
          <a:xfrm>
            <a:off x="1045200" y="2065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3" name="Google Shape;1053;p55"/>
          <p:cNvSpPr txBox="1"/>
          <p:nvPr>
            <p:ph idx="2" type="subTitle"/>
          </p:nvPr>
        </p:nvSpPr>
        <p:spPr>
          <a:xfrm>
            <a:off x="250" y="2078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Roboto"/>
                <a:ea typeface="Roboto"/>
                <a:cs typeface="Roboto"/>
                <a:sym typeface="Roboto"/>
              </a:rPr>
              <a:t>The Pentesting Execution Standard, a technical process for conducting a pentest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54" name="Google Shape;1054;p55"/>
          <p:cNvSpPr/>
          <p:nvPr/>
        </p:nvSpPr>
        <p:spPr>
          <a:xfrm>
            <a:off x="1045075" y="2588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5" name="Google Shape;1055;p55"/>
          <p:cNvSpPr txBox="1"/>
          <p:nvPr>
            <p:ph idx="3" type="subTitle"/>
          </p:nvPr>
        </p:nvSpPr>
        <p:spPr>
          <a:xfrm>
            <a:off x="0" y="2602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Roboto"/>
                <a:ea typeface="Roboto"/>
                <a:cs typeface="Roboto"/>
                <a:sym typeface="Roboto"/>
              </a:rPr>
              <a:t>Information gathering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56" name="Google Shape;1056;p55"/>
          <p:cNvSpPr/>
          <p:nvPr/>
        </p:nvSpPr>
        <p:spPr>
          <a:xfrm>
            <a:off x="1045075" y="3111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7" name="Google Shape;1057;p55"/>
          <p:cNvSpPr txBox="1"/>
          <p:nvPr>
            <p:ph idx="4" type="subTitle"/>
          </p:nvPr>
        </p:nvSpPr>
        <p:spPr>
          <a:xfrm>
            <a:off x="-250" y="3124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Roboto"/>
                <a:ea typeface="Roboto"/>
                <a:cs typeface="Roboto"/>
                <a:sym typeface="Roboto"/>
              </a:rPr>
              <a:t>Vulnerability scanning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58" name="Google Shape;1058;p55"/>
          <p:cNvSpPr/>
          <p:nvPr/>
        </p:nvSpPr>
        <p:spPr>
          <a:xfrm>
            <a:off x="1045100" y="3633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9" name="Google Shape;1059;p55"/>
          <p:cNvSpPr txBox="1"/>
          <p:nvPr>
            <p:ph idx="5" type="subTitle"/>
          </p:nvPr>
        </p:nvSpPr>
        <p:spPr>
          <a:xfrm>
            <a:off x="0" y="3647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Roboto"/>
                <a:ea typeface="Roboto"/>
                <a:cs typeface="Roboto"/>
                <a:sym typeface="Roboto"/>
              </a:rPr>
              <a:t>Exploitation with Metasploit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60" name="Google Shape;1060;p55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552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1" name="Google Shape;1061;p55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090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2" name="Google Shape;1062;p55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586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3" name="Google Shape;1063;p55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3136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4" name="Google Shape;1064;p55"/>
          <p:cNvPicPr preferRelativeResize="0"/>
          <p:nvPr/>
        </p:nvPicPr>
        <p:blipFill rotWithShape="1">
          <a:blip r:embed="rId7">
            <a:alphaModFix/>
          </a:blip>
          <a:srcRect b="2561" l="0" r="0" t="2552"/>
          <a:stretch/>
        </p:blipFill>
        <p:spPr>
          <a:xfrm>
            <a:off x="429768" y="3658788"/>
            <a:ext cx="521208" cy="396118"/>
          </a:xfrm>
          <a:prstGeom prst="rect">
            <a:avLst/>
          </a:prstGeom>
          <a:noFill/>
          <a:ln>
            <a:noFill/>
          </a:ln>
        </p:spPr>
      </p:pic>
      <p:sp>
        <p:nvSpPr>
          <p:cNvPr id="1065" name="Google Shape;1065;p55"/>
          <p:cNvSpPr txBox="1"/>
          <p:nvPr/>
        </p:nvSpPr>
        <p:spPr>
          <a:xfrm>
            <a:off x="1859875" y="4238350"/>
            <a:ext cx="58587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Roboto"/>
                <a:ea typeface="Roboto"/>
                <a:cs typeface="Roboto"/>
                <a:sym typeface="Roboto"/>
              </a:rPr>
              <a:t>With these techniques, we will be able to break into networks and cause serious damage to network infrastructure. 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66" name="Google Shape;1066;p5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105350" y="4132300"/>
            <a:ext cx="761099" cy="761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4" name="Shape 1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5" name="Google Shape;1385;p9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Nessus Scanning and Reporting Review</a:t>
            </a:r>
            <a:endParaRPr/>
          </a:p>
        </p:txBody>
      </p:sp>
      <p:sp>
        <p:nvSpPr>
          <p:cNvPr id="1386" name="Google Shape;1386;p9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19</a:t>
            </a:r>
            <a:r>
              <a:rPr b="1" lang="en"/>
              <a:t>. Provide the OS running on each target. 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7" name="Google Shape;1387;p9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88" name="Google Shape;1388;p9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9" name="Google Shape;1389;p91"/>
          <p:cNvSpPr txBox="1"/>
          <p:nvPr>
            <p:ph idx="3" type="body"/>
          </p:nvPr>
        </p:nvSpPr>
        <p:spPr>
          <a:xfrm>
            <a:off x="175" y="1242050"/>
            <a:ext cx="9144000" cy="36645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3" name="Shape 1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4" name="Google Shape;1394;p9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Nessus Scanning and Reporting Review</a:t>
            </a:r>
            <a:endParaRPr/>
          </a:p>
        </p:txBody>
      </p:sp>
      <p:sp>
        <p:nvSpPr>
          <p:cNvPr id="1395" name="Google Shape;1395;p9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19. Provide the OS running on each target. 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6" name="Google Shape;1396;p9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97" name="Google Shape;1397;p9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8" name="Google Shape;1398;p92"/>
          <p:cNvSpPr txBox="1"/>
          <p:nvPr>
            <p:ph idx="3" type="body"/>
          </p:nvPr>
        </p:nvSpPr>
        <p:spPr>
          <a:xfrm>
            <a:off x="175" y="1242050"/>
            <a:ext cx="9144000" cy="36645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24292E"/>
                </a:solidFill>
                <a:highlight>
                  <a:srgbClr val="FFF2CC"/>
                </a:highlight>
                <a:latin typeface="Roboto Mono"/>
                <a:ea typeface="Roboto Mono"/>
                <a:cs typeface="Roboto Mono"/>
                <a:sym typeface="Roboto Mono"/>
              </a:rPr>
              <a:t>192.168.0.20:  Windows 7</a:t>
            </a:r>
            <a:endParaRPr sz="1800">
              <a:solidFill>
                <a:srgbClr val="24292E"/>
              </a:solidFill>
              <a:highlight>
                <a:srgbClr val="FFF2CC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24292E"/>
                </a:solidFill>
                <a:highlight>
                  <a:srgbClr val="FFF2CC"/>
                </a:highlight>
                <a:latin typeface="Roboto Mono"/>
                <a:ea typeface="Roboto Mono"/>
                <a:cs typeface="Roboto Mono"/>
                <a:sym typeface="Roboto Mono"/>
              </a:rPr>
              <a:t>192.168.0.221: Windows 8.1</a:t>
            </a:r>
            <a:endParaRPr sz="1800">
              <a:solidFill>
                <a:srgbClr val="24292E"/>
              </a:solidFill>
              <a:highlight>
                <a:srgbClr val="FFF2CC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24292E"/>
                </a:solidFill>
                <a:highlight>
                  <a:srgbClr val="FFF2CC"/>
                </a:highlight>
                <a:latin typeface="Roboto Mono"/>
                <a:ea typeface="Roboto Mono"/>
                <a:cs typeface="Roboto Mono"/>
                <a:sym typeface="Roboto Mono"/>
              </a:rPr>
              <a:t>192.168.0.112: Windows 7 Professional</a:t>
            </a:r>
            <a:endParaRPr sz="1800">
              <a:solidFill>
                <a:srgbClr val="24292E"/>
              </a:solidFill>
              <a:highlight>
                <a:srgbClr val="FFF2CC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24292E"/>
                </a:solidFill>
                <a:highlight>
                  <a:srgbClr val="FFF2CC"/>
                </a:highlight>
                <a:latin typeface="Roboto Mono"/>
                <a:ea typeface="Roboto Mono"/>
                <a:cs typeface="Roboto Mono"/>
                <a:sym typeface="Roboto Mono"/>
              </a:rPr>
              <a:t>192.168.0.125: Linux Kernel</a:t>
            </a:r>
            <a:endParaRPr sz="1800">
              <a:solidFill>
                <a:srgbClr val="24292E"/>
              </a:solidFill>
              <a:highlight>
                <a:srgbClr val="FFF2CC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24292E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24292E"/>
                </a:solidFill>
              </a:rPr>
              <a:t>The scan did not produce results for the other hosts.</a:t>
            </a:r>
            <a:endParaRPr sz="1800">
              <a:solidFill>
                <a:srgbClr val="24292E"/>
              </a:solidFill>
            </a:endParaRPr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2" name="Shape 1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3" name="Google Shape;1403;p9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Nessus Scanning and Reporting Review</a:t>
            </a:r>
            <a:endParaRPr/>
          </a:p>
        </p:txBody>
      </p:sp>
      <p:sp>
        <p:nvSpPr>
          <p:cNvPr id="1404" name="Google Shape;1404;p9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26</a:t>
            </a:r>
            <a:r>
              <a:rPr b="1" lang="en"/>
              <a:t>. What are three things that are different or </a:t>
            </a:r>
            <a:r>
              <a:rPr b="1" lang="en"/>
              <a:t>similar</a:t>
            </a:r>
            <a:r>
              <a:rPr b="1" lang="en"/>
              <a:t> between Nessus and Nmap? 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5" name="Google Shape;1405;p9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06" name="Google Shape;1406;p9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7" name="Google Shape;1407;p93"/>
          <p:cNvSpPr txBox="1"/>
          <p:nvPr>
            <p:ph idx="3" type="body"/>
          </p:nvPr>
        </p:nvSpPr>
        <p:spPr>
          <a:xfrm>
            <a:off x="175" y="1242050"/>
            <a:ext cx="9144000" cy="36645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1" name="Shape 1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2" name="Google Shape;1412;p9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Nessus Scanning and Reporting Review</a:t>
            </a:r>
            <a:endParaRPr/>
          </a:p>
        </p:txBody>
      </p:sp>
      <p:sp>
        <p:nvSpPr>
          <p:cNvPr id="1413" name="Google Shape;1413;p9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26. What are three things that are different or </a:t>
            </a:r>
            <a:r>
              <a:rPr b="1" lang="en"/>
              <a:t>similar</a:t>
            </a:r>
            <a:r>
              <a:rPr b="1" lang="en"/>
              <a:t> between Nessus and Nmap? 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4" name="Google Shape;1414;p9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15" name="Google Shape;1415;p9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6" name="Google Shape;1416;p94"/>
          <p:cNvSpPr txBox="1"/>
          <p:nvPr>
            <p:ph idx="3" type="body"/>
          </p:nvPr>
        </p:nvSpPr>
        <p:spPr>
          <a:xfrm>
            <a:off x="175" y="1242050"/>
            <a:ext cx="9144000" cy="36645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4292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24292E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24292E"/>
                </a:solidFill>
                <a:highlight>
                  <a:srgbClr val="FFF2CC"/>
                </a:highlight>
              </a:rPr>
              <a:t>Nessus and Nmap both run port scans, but only Nessus is a specialized vulnerability scanner. </a:t>
            </a:r>
            <a:endParaRPr sz="1800">
              <a:solidFill>
                <a:srgbClr val="24292E"/>
              </a:solidFill>
              <a:highlight>
                <a:srgbClr val="FFF2CC"/>
              </a:highlight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4292E"/>
              </a:solidFill>
              <a:highlight>
                <a:srgbClr val="FFF2CC"/>
              </a:highlight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24292E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24292E"/>
                </a:solidFill>
                <a:highlight>
                  <a:srgbClr val="FFF2CC"/>
                </a:highlight>
              </a:rPr>
              <a:t>Nmap provides more granular control over exactly how it scans targets. </a:t>
            </a:r>
            <a:endParaRPr sz="1800">
              <a:solidFill>
                <a:srgbClr val="24292E"/>
              </a:solidFill>
              <a:highlight>
                <a:srgbClr val="FFF2CC"/>
              </a:highlight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4292E"/>
              </a:solidFill>
              <a:highlight>
                <a:srgbClr val="FFF2CC"/>
              </a:highlight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24292E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24292E"/>
                </a:solidFill>
                <a:highlight>
                  <a:srgbClr val="FFF2CC"/>
                </a:highlight>
              </a:rPr>
              <a:t>Nessus allows you to save profiles and generate reports, making it more useful than Nmap for generating artifacts for use in reports.</a:t>
            </a:r>
            <a:endParaRPr sz="1800">
              <a:solidFill>
                <a:srgbClr val="24292E"/>
              </a:solidFill>
              <a:highlight>
                <a:srgbClr val="FFF2CC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4292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800"/>
              </a:spcAft>
              <a:buNone/>
            </a:pP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0" name="Shape 1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1" name="Google Shape;1421;p9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Nessus Scanning and Reporting Review</a:t>
            </a:r>
            <a:endParaRPr/>
          </a:p>
        </p:txBody>
      </p:sp>
      <p:sp>
        <p:nvSpPr>
          <p:cNvPr id="1422" name="Google Shape;1422;p9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27. Provide an example of where/why you would use one over the other?  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3" name="Google Shape;1423;p9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24" name="Google Shape;1424;p9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5" name="Google Shape;1425;p95"/>
          <p:cNvSpPr txBox="1"/>
          <p:nvPr>
            <p:ph idx="3" type="body"/>
          </p:nvPr>
        </p:nvSpPr>
        <p:spPr>
          <a:xfrm>
            <a:off x="175" y="1242050"/>
            <a:ext cx="9144000" cy="36645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</a:rPr>
              <a:t>Is there an instance where you would not want to use either?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9" name="Shape 1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0" name="Google Shape;1430;p9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Nessus Scanning and Reporting Review</a:t>
            </a:r>
            <a:endParaRPr/>
          </a:p>
        </p:txBody>
      </p:sp>
      <p:sp>
        <p:nvSpPr>
          <p:cNvPr id="1431" name="Google Shape;1431;p9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27. Provide an example of where/why you would use one over the other?</a:t>
            </a:r>
            <a:endParaRPr/>
          </a:p>
        </p:txBody>
      </p:sp>
      <p:sp>
        <p:nvSpPr>
          <p:cNvPr id="1432" name="Google Shape;1432;p9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33" name="Google Shape;1433;p9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4" name="Google Shape;1434;p96"/>
          <p:cNvSpPr txBox="1"/>
          <p:nvPr>
            <p:ph idx="3" type="body"/>
          </p:nvPr>
        </p:nvSpPr>
        <p:spPr>
          <a:xfrm>
            <a:off x="0" y="1432750"/>
            <a:ext cx="9144000" cy="34839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FFF2CC"/>
                </a:highlight>
              </a:rPr>
              <a:t>Nmap should be used for more granular port scanning. </a:t>
            </a:r>
            <a:endParaRPr sz="1800">
              <a:highlight>
                <a:srgbClr val="FFF2CC"/>
              </a:highlight>
            </a:endParaRPr>
          </a:p>
          <a:p>
            <a:pPr indent="-342900" lvl="0" marL="457200" rtl="0" algn="l">
              <a:spcBef>
                <a:spcPts val="800"/>
              </a:spcBef>
              <a:spcAft>
                <a:spcPts val="0"/>
              </a:spcAft>
              <a:buSzPts val="1800"/>
              <a:buChar char="●"/>
            </a:pPr>
            <a:r>
              <a:rPr lang="en" sz="1800">
                <a:highlight>
                  <a:srgbClr val="FFF2CC"/>
                </a:highlight>
              </a:rPr>
              <a:t> UDP scanning / banner grabbing on specific ports. </a:t>
            </a:r>
            <a:endParaRPr sz="1800">
              <a:highlight>
                <a:srgbClr val="FFF2CC"/>
              </a:highlight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>
              <a:highlight>
                <a:srgbClr val="FFF2CC"/>
              </a:highlight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FFF2CC"/>
                </a:highlight>
              </a:rPr>
              <a:t>Nessus is useful for generating </a:t>
            </a:r>
            <a:r>
              <a:rPr lang="en" sz="1800">
                <a:highlight>
                  <a:srgbClr val="FFF2CC"/>
                </a:highlight>
              </a:rPr>
              <a:t>vulnerability</a:t>
            </a:r>
            <a:r>
              <a:rPr lang="en" sz="1800">
                <a:highlight>
                  <a:srgbClr val="FFF2CC"/>
                </a:highlight>
              </a:rPr>
              <a:t> reports. </a:t>
            </a:r>
            <a:endParaRPr sz="1800">
              <a:highlight>
                <a:srgbClr val="FFF2CC"/>
              </a:highlight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</a:rPr>
              <a:t>Is there an instance where you would not want to use either?  </a:t>
            </a:r>
            <a:endParaRPr b="1"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800">
                <a:highlight>
                  <a:srgbClr val="FFF2CC"/>
                </a:highlight>
              </a:rPr>
              <a:t>No cases come to mind in which Nmap wouldn’t be useful, but Nessus is heavy for light/early-stage reconnaissance. </a:t>
            </a:r>
            <a:endParaRPr sz="1800">
              <a:highlight>
                <a:srgbClr val="FFF2CC"/>
              </a:highlight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38" name="Shape 1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9" name="Google Shape;1439;p9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 Objectives</a:t>
            </a:r>
            <a:endParaRPr/>
          </a:p>
        </p:txBody>
      </p:sp>
      <p:sp>
        <p:nvSpPr>
          <p:cNvPr id="1440" name="Google Shape;1440;p9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 the end of class today, students will be able to:</a:t>
            </a:r>
            <a:endParaRPr/>
          </a:p>
        </p:txBody>
      </p:sp>
      <p:sp>
        <p:nvSpPr>
          <p:cNvPr id="1441" name="Google Shape;1441;p9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42" name="Google Shape;1442;p9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3" name="Google Shape;1443;p97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Articulate the steps of the Penetration Testing Execution Standard.</a:t>
            </a:r>
            <a:endParaRPr sz="1800"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Use Nmap to perform host discovery and port scan targets.</a:t>
            </a:r>
            <a:endParaRPr sz="1800"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Use Nessus to perform vulnerability scans.</a:t>
            </a:r>
            <a:endParaRPr sz="1800"/>
          </a:p>
        </p:txBody>
      </p:sp>
      <p:sp>
        <p:nvSpPr>
          <p:cNvPr id="1444" name="Google Shape;1444;p97"/>
          <p:cNvSpPr/>
          <p:nvPr/>
        </p:nvSpPr>
        <p:spPr>
          <a:xfrm>
            <a:off x="496800" y="1284250"/>
            <a:ext cx="261900" cy="268500"/>
          </a:xfrm>
          <a:prstGeom prst="bevel">
            <a:avLst>
              <a:gd fmla="val 12500" name="adj"/>
            </a:avLst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00FF00"/>
              </a:highlight>
            </a:endParaRPr>
          </a:p>
        </p:txBody>
      </p:sp>
      <p:sp>
        <p:nvSpPr>
          <p:cNvPr id="1445" name="Google Shape;1445;p97"/>
          <p:cNvSpPr/>
          <p:nvPr/>
        </p:nvSpPr>
        <p:spPr>
          <a:xfrm>
            <a:off x="496800" y="1832750"/>
            <a:ext cx="261900" cy="268500"/>
          </a:xfrm>
          <a:prstGeom prst="bevel">
            <a:avLst>
              <a:gd fmla="val 12500" name="adj"/>
            </a:avLst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6" name="Google Shape;1446;p97"/>
          <p:cNvSpPr/>
          <p:nvPr/>
        </p:nvSpPr>
        <p:spPr>
          <a:xfrm>
            <a:off x="496800" y="2381250"/>
            <a:ext cx="261900" cy="268500"/>
          </a:xfrm>
          <a:prstGeom prst="bevel">
            <a:avLst>
              <a:gd fmla="val 12500" name="adj"/>
            </a:avLst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0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Google Shape;1071;p5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72" name="Google Shape;1072;p5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3" name="Google Shape;1073;p56"/>
          <p:cNvSpPr txBox="1"/>
          <p:nvPr>
            <p:ph type="title"/>
          </p:nvPr>
        </p:nvSpPr>
        <p:spPr>
          <a:xfrm>
            <a:off x="2544050" y="1437675"/>
            <a:ext cx="5770200" cy="25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400"/>
              <a:t>Don’t take this week’s lessons lightly...</a:t>
            </a:r>
            <a:endParaRPr b="1" sz="24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latin typeface="Roboto Light"/>
                <a:ea typeface="Roboto Light"/>
                <a:cs typeface="Roboto Light"/>
                <a:sym typeface="Roboto Light"/>
              </a:rPr>
              <a:t>Do not use the techniques and tools  you’ll be learning against any computer you do not own or have expressed, written permission to be interacting with. </a:t>
            </a:r>
            <a:endParaRPr sz="24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600"/>
              </a:spcBef>
              <a:spcAft>
                <a:spcPts val="600"/>
              </a:spcAft>
              <a:buNone/>
            </a:pPr>
            <a:r>
              <a:t/>
            </a:r>
            <a:endParaRPr sz="2400"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57"/>
          <p:cNvSpPr txBox="1"/>
          <p:nvPr>
            <p:ph type="title"/>
          </p:nvPr>
        </p:nvSpPr>
        <p:spPr>
          <a:xfrm>
            <a:off x="274325" y="1760400"/>
            <a:ext cx="8595300" cy="18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Business Goals of 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Penetration Testing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79" name="Google Shape;1079;p5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80" name="Google Shape;1080;p57"/>
          <p:cNvSpPr txBox="1"/>
          <p:nvPr>
            <p:ph idx="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81" name="Google Shape;1081;p57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5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" name="Google Shape;1086;p5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Penetration Testing</a:t>
            </a:r>
            <a:endParaRPr/>
          </a:p>
        </p:txBody>
      </p:sp>
      <p:sp>
        <p:nvSpPr>
          <p:cNvPr id="1087" name="Google Shape;1087;p5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88" name="Google Shape;1088;p5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89" name="Google Shape;1089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8550" y="1527725"/>
            <a:ext cx="1095201" cy="1602276"/>
          </a:xfrm>
          <a:prstGeom prst="rect">
            <a:avLst/>
          </a:prstGeom>
          <a:noFill/>
          <a:ln>
            <a:noFill/>
          </a:ln>
        </p:spPr>
      </p:pic>
      <p:sp>
        <p:nvSpPr>
          <p:cNvPr id="1090" name="Google Shape;1090;p58"/>
          <p:cNvSpPr txBox="1"/>
          <p:nvPr/>
        </p:nvSpPr>
        <p:spPr>
          <a:xfrm>
            <a:off x="2015850" y="1446425"/>
            <a:ext cx="5792700" cy="285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Pentesting </a:t>
            </a:r>
            <a:r>
              <a:rPr lang="en" sz="24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is the systematic process of identifying an organization’s vulnerabilities and providing recommendations on how to fix them. </a:t>
            </a:r>
            <a:endParaRPr sz="2400"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5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Goals of Penetration Testing</a:t>
            </a:r>
            <a:endParaRPr/>
          </a:p>
        </p:txBody>
      </p:sp>
      <p:sp>
        <p:nvSpPr>
          <p:cNvPr id="1096" name="Google Shape;1096;p5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While breaking into machine</a:t>
            </a:r>
            <a:r>
              <a:rPr i="1" lang="en">
                <a:solidFill>
                  <a:schemeClr val="dk1"/>
                </a:solidFill>
              </a:rPr>
              <a:t> </a:t>
            </a:r>
            <a:r>
              <a:rPr lang="en">
                <a:solidFill>
                  <a:schemeClr val="dk1"/>
                </a:solidFill>
              </a:rPr>
              <a:t>is part of the pentesting process, t</a:t>
            </a:r>
            <a:r>
              <a:rPr lang="en">
                <a:solidFill>
                  <a:schemeClr val="dk1"/>
                </a:solidFill>
              </a:rPr>
              <a:t>he real </a:t>
            </a:r>
            <a:r>
              <a:rPr b="1" lang="en">
                <a:solidFill>
                  <a:schemeClr val="dk1"/>
                </a:solidFill>
              </a:rPr>
              <a:t>purpose</a:t>
            </a:r>
            <a:r>
              <a:rPr lang="en">
                <a:solidFill>
                  <a:schemeClr val="dk1"/>
                </a:solidFill>
              </a:rPr>
              <a:t> of an engagement is to </a:t>
            </a:r>
            <a:r>
              <a:rPr b="1" lang="en">
                <a:solidFill>
                  <a:schemeClr val="dk1"/>
                </a:solidFill>
              </a:rPr>
              <a:t>help the client improve their security</a:t>
            </a:r>
            <a:r>
              <a:rPr lang="en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097" name="Google Shape;1097;p5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98" name="Google Shape;1098;p5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9" name="Google Shape;1099;p59"/>
          <p:cNvSpPr txBox="1"/>
          <p:nvPr>
            <p:ph idx="3" type="body"/>
          </p:nvPr>
        </p:nvSpPr>
        <p:spPr>
          <a:xfrm>
            <a:off x="55375" y="1634550"/>
            <a:ext cx="9144000" cy="32820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342900" lvl="0" marL="45720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A pentest is often </a:t>
            </a:r>
            <a:r>
              <a:rPr lang="en" sz="1800"/>
              <a:t>referred</a:t>
            </a:r>
            <a:r>
              <a:rPr lang="en" sz="1800"/>
              <a:t> to as an </a:t>
            </a:r>
            <a:r>
              <a:rPr b="1" lang="en" sz="1800"/>
              <a:t>engagement</a:t>
            </a:r>
            <a:r>
              <a:rPr lang="en" sz="1800"/>
              <a:t> by </a:t>
            </a:r>
            <a:r>
              <a:rPr lang="en" sz="1800"/>
              <a:t>practitioners</a:t>
            </a:r>
            <a:r>
              <a:rPr lang="en" sz="1800"/>
              <a:t>.  </a:t>
            </a:r>
            <a:endParaRPr sz="1800"/>
          </a:p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Pentesters are hired to assess a company’s security controls by finding flaws, helping companies understand them, and then providing recommendations of how to prioritize and </a:t>
            </a:r>
            <a:r>
              <a:rPr lang="en" sz="1800"/>
              <a:t>fix</a:t>
            </a:r>
            <a:r>
              <a:rPr lang="en" sz="1800"/>
              <a:t> vulnerabilities.</a:t>
            </a:r>
            <a:endParaRPr sz="1800"/>
          </a:p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17500" lvl="0" marL="45720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800"/>
              <a:t>It often takes an external perspective to identify misconfigurations and subtle security holes.</a:t>
            </a:r>
            <a:r>
              <a:rPr lang="en" sz="2400"/>
              <a:t> </a:t>
            </a:r>
            <a:endParaRPr sz="2400"/>
          </a:p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3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p6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Penetration Methods</a:t>
            </a:r>
            <a:endParaRPr/>
          </a:p>
        </p:txBody>
      </p:sp>
      <p:sp>
        <p:nvSpPr>
          <p:cNvPr id="1105" name="Google Shape;1105;p6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06" name="Google Shape;1106;p6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07" name="Google Shape;1107;p60"/>
          <p:cNvCxnSpPr/>
          <p:nvPr/>
        </p:nvCxnSpPr>
        <p:spPr>
          <a:xfrm>
            <a:off x="4314100" y="782100"/>
            <a:ext cx="0" cy="357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08" name="Google Shape;1108;p60"/>
          <p:cNvSpPr/>
          <p:nvPr/>
        </p:nvSpPr>
        <p:spPr>
          <a:xfrm>
            <a:off x="257625" y="883325"/>
            <a:ext cx="3800100" cy="543000"/>
          </a:xfrm>
          <a:prstGeom prst="cube">
            <a:avLst>
              <a:gd fmla="val 25000" name="adj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Black-Box Penetration</a:t>
            </a:r>
            <a:endParaRPr>
              <a:solidFill>
                <a:srgbClr val="FFFFFF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1109" name="Google Shape;1109;p60"/>
          <p:cNvSpPr/>
          <p:nvPr/>
        </p:nvSpPr>
        <p:spPr>
          <a:xfrm flipH="1">
            <a:off x="4664875" y="883325"/>
            <a:ext cx="3942900" cy="543000"/>
          </a:xfrm>
          <a:prstGeom prst="cube">
            <a:avLst>
              <a:gd fmla="val 23715" name="adj"/>
            </a:avLst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 Light"/>
                <a:ea typeface="Roboto Mono Light"/>
                <a:cs typeface="Roboto Mono Light"/>
                <a:sym typeface="Roboto Mono Light"/>
              </a:rPr>
              <a:t>White-Box</a:t>
            </a:r>
            <a:r>
              <a:rPr lang="en">
                <a:latin typeface="Roboto Mono Light"/>
                <a:ea typeface="Roboto Mono Light"/>
                <a:cs typeface="Roboto Mono Light"/>
                <a:sym typeface="Roboto Mono Light"/>
              </a:rPr>
              <a:t> Penetration</a:t>
            </a:r>
            <a:endParaRPr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1110" name="Google Shape;1110;p60"/>
          <p:cNvSpPr txBox="1"/>
          <p:nvPr/>
        </p:nvSpPr>
        <p:spPr>
          <a:xfrm>
            <a:off x="257650" y="1665425"/>
            <a:ext cx="3671400" cy="26961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Most engagements are black-box. </a:t>
            </a:r>
            <a:endParaRPr sz="1600"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highlight>
                <a:srgbClr val="FFFFFF"/>
              </a:highlight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highlight>
                  <a:srgbClr val="FFFFFF"/>
                </a:highlight>
                <a:latin typeface="Roboto Light"/>
                <a:ea typeface="Roboto Light"/>
                <a:cs typeface="Roboto Light"/>
                <a:sym typeface="Roboto Light"/>
              </a:rPr>
              <a:t>Penetration testers are expected to attack the target network as an </a:t>
            </a:r>
            <a:r>
              <a:rPr lang="en" sz="1600">
                <a:highlight>
                  <a:srgbClr val="FFFFFF"/>
                </a:highlight>
                <a:latin typeface="Roboto Medium"/>
                <a:ea typeface="Roboto Medium"/>
                <a:cs typeface="Roboto Medium"/>
                <a:sym typeface="Roboto Medium"/>
              </a:rPr>
              <a:t>outsider</a:t>
            </a:r>
            <a:r>
              <a:rPr lang="en" sz="1600">
                <a:highlight>
                  <a:srgbClr val="FFFFFF"/>
                </a:highlight>
                <a:latin typeface="Roboto Light"/>
                <a:ea typeface="Roboto Light"/>
                <a:cs typeface="Roboto Light"/>
                <a:sym typeface="Roboto Light"/>
              </a:rPr>
              <a:t>. </a:t>
            </a:r>
            <a:endParaRPr sz="1600">
              <a:highlight>
                <a:srgbClr val="FFFFFF"/>
              </a:highlight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highlight>
                <a:srgbClr val="FFFFFF"/>
              </a:highlight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highlight>
                  <a:srgbClr val="FFFFFF"/>
                </a:highlight>
                <a:latin typeface="Roboto Light"/>
                <a:ea typeface="Roboto Light"/>
                <a:cs typeface="Roboto Light"/>
                <a:sym typeface="Roboto Light"/>
              </a:rPr>
              <a:t>They are paid to learn as much as they can about the network using only the same tools available to an attacker on the public Internet. </a:t>
            </a:r>
            <a:endParaRPr sz="1600">
              <a:highlight>
                <a:srgbClr val="FFFFFF"/>
              </a:highlight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11" name="Google Shape;1111;p60"/>
          <p:cNvSpPr txBox="1"/>
          <p:nvPr/>
        </p:nvSpPr>
        <p:spPr>
          <a:xfrm>
            <a:off x="4807675" y="1665425"/>
            <a:ext cx="3800100" cy="26961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highlight>
                  <a:srgbClr val="FFFFFF"/>
                </a:highlight>
                <a:latin typeface="Roboto Light"/>
                <a:ea typeface="Roboto Light"/>
                <a:cs typeface="Roboto Light"/>
                <a:sym typeface="Roboto Light"/>
              </a:rPr>
              <a:t>In </a:t>
            </a:r>
            <a:r>
              <a:rPr b="1" lang="en" sz="1600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white-box</a:t>
            </a:r>
            <a:r>
              <a:rPr lang="en" sz="1600">
                <a:highlight>
                  <a:srgbClr val="FFFFFF"/>
                </a:highlight>
                <a:latin typeface="Roboto Light"/>
                <a:ea typeface="Roboto Light"/>
                <a:cs typeface="Roboto Light"/>
                <a:sym typeface="Roboto Light"/>
              </a:rPr>
              <a:t> scenarios, pentesters have </a:t>
            </a:r>
            <a:r>
              <a:rPr lang="en" sz="1600">
                <a:highlight>
                  <a:srgbClr val="FFFFFF"/>
                </a:highlight>
                <a:latin typeface="Roboto Medium"/>
                <a:ea typeface="Roboto Medium"/>
                <a:cs typeface="Roboto Medium"/>
                <a:sym typeface="Roboto Medium"/>
              </a:rPr>
              <a:t>full knowledge</a:t>
            </a:r>
            <a:r>
              <a:rPr lang="en" sz="1600">
                <a:highlight>
                  <a:srgbClr val="FFFFFF"/>
                </a:highlight>
                <a:latin typeface="Roboto Light"/>
                <a:ea typeface="Roboto Light"/>
                <a:cs typeface="Roboto Light"/>
                <a:sym typeface="Roboto Light"/>
              </a:rPr>
              <a:t> of the network that is under scrutiny, allowing them to tear apart subtle security issues on behalf of their clients. </a:t>
            </a:r>
            <a:endParaRPr sz="1600">
              <a:highlight>
                <a:srgbClr val="FFFFFF"/>
              </a:highlight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highlight>
                <a:srgbClr val="FFFFFF"/>
              </a:highlight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highlight>
                  <a:srgbClr val="FFFFFF"/>
                </a:highlight>
                <a:latin typeface="Roboto Light"/>
                <a:ea typeface="Roboto Light"/>
                <a:cs typeface="Roboto Light"/>
                <a:sym typeface="Roboto Light"/>
              </a:rPr>
              <a:t>Most appropriate when the client wants a detailed analysis of all </a:t>
            </a:r>
            <a:r>
              <a:rPr i="1" lang="en" sz="1600">
                <a:highlight>
                  <a:srgbClr val="FFFFFF"/>
                </a:highlight>
                <a:latin typeface="Roboto Light"/>
                <a:ea typeface="Roboto Light"/>
                <a:cs typeface="Roboto Light"/>
                <a:sym typeface="Roboto Light"/>
              </a:rPr>
              <a:t>potential</a:t>
            </a:r>
            <a:r>
              <a:rPr lang="en" sz="1600">
                <a:highlight>
                  <a:srgbClr val="FFFFFF"/>
                </a:highlight>
                <a:latin typeface="Roboto Light"/>
                <a:ea typeface="Roboto Light"/>
                <a:cs typeface="Roboto Light"/>
                <a:sym typeface="Roboto Light"/>
              </a:rPr>
              <a:t> security flaws, rather than all exposed and visible vulnerabilities.</a:t>
            </a:r>
            <a:endParaRPr sz="1600"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